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1" r:id="rId2"/>
    <p:sldId id="257" r:id="rId3"/>
    <p:sldId id="275" r:id="rId4"/>
    <p:sldId id="276" r:id="rId5"/>
    <p:sldId id="277" r:id="rId6"/>
    <p:sldId id="259" r:id="rId7"/>
    <p:sldId id="272" r:id="rId8"/>
    <p:sldId id="278" r:id="rId9"/>
    <p:sldId id="279" r:id="rId10"/>
    <p:sldId id="270" r:id="rId11"/>
    <p:sldId id="262" r:id="rId12"/>
    <p:sldId id="261" r:id="rId13"/>
    <p:sldId id="263" r:id="rId14"/>
    <p:sldId id="265" r:id="rId15"/>
    <p:sldId id="264" r:id="rId16"/>
    <p:sldId id="267" r:id="rId17"/>
    <p:sldId id="268" r:id="rId18"/>
    <p:sldId id="266" r:id="rId19"/>
    <p:sldId id="274" r:id="rId20"/>
    <p:sldId id="273" r:id="rId21"/>
    <p:sldId id="280" r:id="rId22"/>
    <p:sldId id="281" r:id="rId23"/>
    <p:sldId id="260"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74" autoAdjust="0"/>
  </p:normalViewPr>
  <p:slideViewPr>
    <p:cSldViewPr>
      <p:cViewPr varScale="1">
        <p:scale>
          <a:sx n="81" d="100"/>
          <a:sy n="81" d="100"/>
        </p:scale>
        <p:origin x="-247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BA7F834-FB58-4D09-A0A8-6A0A4D5FF7BC}" type="datetimeFigureOut">
              <a:rPr lang="en-CA" smtClean="0"/>
              <a:pPr/>
              <a:t>2012-09-05</a:t>
            </a:fld>
            <a:endParaRPr lang="en-CA"/>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C7B9854-96D5-4AC1-9E44-934C856AA3E5}"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392FE0D-25F6-4B5C-B0C1-558CEBC77851}" type="datetimeFigureOut">
              <a:rPr lang="en-CA" smtClean="0"/>
              <a:pPr/>
              <a:t>2012-09-05</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B1A9BC9-DA1F-40DD-A5B7-7D8A552166DE}"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spatial pattern of ambient PM2.5 levels across the country in 2004–2006 (Figure 1), as defined by the</a:t>
            </a:r>
          </a:p>
          <a:p>
            <a:r>
              <a:rPr lang="en-CA" sz="1200" kern="1200" baseline="0" dirty="0" smtClean="0">
                <a:solidFill>
                  <a:schemeClr val="tx1"/>
                </a:solidFill>
                <a:latin typeface="+mn-lt"/>
                <a:ea typeface="+mn-ea"/>
                <a:cs typeface="+mn-cs"/>
              </a:rPr>
              <a:t>Canada-wide Standard metric, shows southern Ontario and southern Quebec having the highest concentrations</a:t>
            </a:r>
          </a:p>
          <a:p>
            <a:r>
              <a:rPr lang="en-CA" sz="1200" kern="1200" baseline="0" dirty="0" smtClean="0">
                <a:solidFill>
                  <a:schemeClr val="tx1"/>
                </a:solidFill>
                <a:latin typeface="+mn-lt"/>
                <a:ea typeface="+mn-ea"/>
                <a:cs typeface="+mn-cs"/>
              </a:rPr>
              <a:t>(&gt;25 </a:t>
            </a:r>
            <a:r>
              <a:rPr lang="en-CA" sz="1200" kern="1200" baseline="0" dirty="0" err="1" smtClean="0">
                <a:solidFill>
                  <a:schemeClr val="tx1"/>
                </a:solidFill>
                <a:latin typeface="+mn-lt"/>
                <a:ea typeface="+mn-ea"/>
                <a:cs typeface="+mn-cs"/>
              </a:rPr>
              <a:t>μg</a:t>
            </a:r>
            <a:r>
              <a:rPr lang="en-CA" sz="1200" kern="1200" baseline="0" dirty="0" smtClean="0">
                <a:solidFill>
                  <a:schemeClr val="tx1"/>
                </a:solidFill>
                <a:latin typeface="+mn-lt"/>
                <a:ea typeface="+mn-ea"/>
                <a:cs typeface="+mn-cs"/>
              </a:rPr>
              <a:t> m-3). This area is also part of a larger high concentration </a:t>
            </a:r>
            <a:r>
              <a:rPr lang="en-CA" sz="1200" kern="1200" baseline="0" dirty="0" err="1" smtClean="0">
                <a:solidFill>
                  <a:schemeClr val="tx1"/>
                </a:solidFill>
                <a:latin typeface="+mn-lt"/>
                <a:ea typeface="+mn-ea"/>
                <a:cs typeface="+mn-cs"/>
              </a:rPr>
              <a:t>airshed</a:t>
            </a:r>
            <a:r>
              <a:rPr lang="en-CA" sz="1200" kern="1200" baseline="0" dirty="0" smtClean="0">
                <a:solidFill>
                  <a:schemeClr val="tx1"/>
                </a:solidFill>
                <a:latin typeface="+mn-lt"/>
                <a:ea typeface="+mn-ea"/>
                <a:cs typeface="+mn-cs"/>
              </a:rPr>
              <a:t> that encompasses all of</a:t>
            </a:r>
          </a:p>
          <a:p>
            <a:r>
              <a:rPr lang="en-CA" sz="1200" kern="1200" baseline="0" dirty="0" smtClean="0">
                <a:solidFill>
                  <a:schemeClr val="tx1"/>
                </a:solidFill>
                <a:latin typeface="+mn-lt"/>
                <a:ea typeface="+mn-ea"/>
                <a:cs typeface="+mn-cs"/>
              </a:rPr>
              <a:t>the eastern U.S. The highest levels in Canada over the 2004–2006 period occurred in the Great Lakes</a:t>
            </a:r>
          </a:p>
          <a:p>
            <a:r>
              <a:rPr lang="en-CA" sz="1200" kern="1200" baseline="0" dirty="0" smtClean="0">
                <a:solidFill>
                  <a:schemeClr val="tx1"/>
                </a:solidFill>
                <a:latin typeface="+mn-lt"/>
                <a:ea typeface="+mn-ea"/>
                <a:cs typeface="+mn-cs"/>
              </a:rPr>
              <a:t>region, particularly in southwestern Ontario where densely populated urban sites experienced levels</a:t>
            </a:r>
          </a:p>
          <a:p>
            <a:r>
              <a:rPr lang="en-CA" sz="1200" kern="1200" baseline="0" dirty="0" smtClean="0">
                <a:solidFill>
                  <a:schemeClr val="tx1"/>
                </a:solidFill>
                <a:latin typeface="+mn-lt"/>
                <a:ea typeface="+mn-ea"/>
                <a:cs typeface="+mn-cs"/>
              </a:rPr>
              <a:t>above the Canada-wide Standard. Across southern Quebec and eastern Ontario, PM2.5 concentrations</a:t>
            </a:r>
          </a:p>
          <a:p>
            <a:r>
              <a:rPr lang="en-CA" sz="1200" kern="1200" baseline="0" dirty="0" smtClean="0">
                <a:solidFill>
                  <a:schemeClr val="tx1"/>
                </a:solidFill>
                <a:latin typeface="+mn-lt"/>
                <a:ea typeface="+mn-ea"/>
                <a:cs typeface="+mn-cs"/>
              </a:rPr>
              <a:t>were generally below the Canada-wide Standard target, with the exception of some specific communities</a:t>
            </a:r>
          </a:p>
          <a:p>
            <a:r>
              <a:rPr lang="en-CA" sz="1200" kern="1200" baseline="0" dirty="0" smtClean="0">
                <a:solidFill>
                  <a:schemeClr val="tx1"/>
                </a:solidFill>
                <a:latin typeface="+mn-lt"/>
                <a:ea typeface="+mn-ea"/>
                <a:cs typeface="+mn-cs"/>
              </a:rPr>
              <a:t>influenced by local industries and large urban centres, highlighting the potential for emissions to lead to</a:t>
            </a:r>
          </a:p>
          <a:p>
            <a:r>
              <a:rPr lang="en-CA" sz="1200" kern="1200" baseline="0" dirty="0" smtClean="0">
                <a:solidFill>
                  <a:schemeClr val="tx1"/>
                </a:solidFill>
                <a:latin typeface="+mn-lt"/>
                <a:ea typeface="+mn-ea"/>
                <a:cs typeface="+mn-cs"/>
              </a:rPr>
              <a:t>localized high levels. There are uncertainties in the exact levels and local details of the spatial distribution of</a:t>
            </a:r>
          </a:p>
          <a:p>
            <a:r>
              <a:rPr lang="en-CA" sz="1200" kern="1200" baseline="0" dirty="0" smtClean="0">
                <a:solidFill>
                  <a:schemeClr val="tx1"/>
                </a:solidFill>
                <a:latin typeface="+mn-lt"/>
                <a:ea typeface="+mn-ea"/>
                <a:cs typeface="+mn-cs"/>
              </a:rPr>
              <a:t>PM2.5 (Figure 1) over some areas of the country because of a lack of PM2.5 measurement sites. However,</a:t>
            </a:r>
          </a:p>
          <a:p>
            <a:r>
              <a:rPr lang="en-CA" sz="1200" kern="1200" baseline="0" dirty="0" smtClean="0">
                <a:solidFill>
                  <a:schemeClr val="tx1"/>
                </a:solidFill>
                <a:latin typeface="+mn-lt"/>
                <a:ea typeface="+mn-ea"/>
                <a:cs typeface="+mn-cs"/>
              </a:rPr>
              <a:t>on a broad scale, Figure 1 provides a general picture of the spatial pattern.</a:t>
            </a:r>
            <a:endParaRPr lang="en-CA" dirty="0"/>
          </a:p>
        </p:txBody>
      </p:sp>
      <p:sp>
        <p:nvSpPr>
          <p:cNvPr id="4" name="Slide Number Placeholder 3"/>
          <p:cNvSpPr>
            <a:spLocks noGrp="1"/>
          </p:cNvSpPr>
          <p:nvPr>
            <p:ph type="sldNum" sz="quarter" idx="10"/>
          </p:nvPr>
        </p:nvSpPr>
        <p:spPr/>
        <p:txBody>
          <a:bodyPr/>
          <a:lstStyle/>
          <a:p>
            <a:fld id="{3B1A9BC9-DA1F-40DD-A5B7-7D8A552166DE}" type="slidenum">
              <a:rPr lang="en-CA" smtClean="0"/>
              <a:pPr/>
              <a:t>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sz="1200" kern="1200" baseline="0" dirty="0" smtClean="0">
                <a:solidFill>
                  <a:schemeClr val="tx1"/>
                </a:solidFill>
                <a:latin typeface="+mn-lt"/>
                <a:ea typeface="+mn-ea"/>
                <a:cs typeface="+mn-cs"/>
              </a:rPr>
              <a:t>The three maps indicate that wet sulphate deposition</a:t>
            </a:r>
          </a:p>
          <a:p>
            <a:r>
              <a:rPr lang="en-CA" sz="1200" kern="1200" baseline="0" dirty="0" smtClean="0">
                <a:solidFill>
                  <a:schemeClr val="tx1"/>
                </a:solidFill>
                <a:latin typeface="+mn-lt"/>
                <a:ea typeface="+mn-ea"/>
                <a:cs typeface="+mn-cs"/>
              </a:rPr>
              <a:t>is consistently highest in eastern North America</a:t>
            </a:r>
          </a:p>
          <a:p>
            <a:r>
              <a:rPr lang="en-CA" sz="1200" kern="1200" baseline="0" dirty="0" smtClean="0">
                <a:solidFill>
                  <a:schemeClr val="tx1"/>
                </a:solidFill>
                <a:latin typeface="+mn-lt"/>
                <a:ea typeface="+mn-ea"/>
                <a:cs typeface="+mn-cs"/>
              </a:rPr>
              <a:t>around the lower Great Lakes, with a gradient following</a:t>
            </a:r>
          </a:p>
          <a:p>
            <a:r>
              <a:rPr lang="en-CA" sz="1200" kern="1200" baseline="0" dirty="0" smtClean="0">
                <a:solidFill>
                  <a:schemeClr val="tx1"/>
                </a:solidFill>
                <a:latin typeface="+mn-lt"/>
                <a:ea typeface="+mn-ea"/>
                <a:cs typeface="+mn-cs"/>
              </a:rPr>
              <a:t>a southwest-to-northeast axis running from the</a:t>
            </a:r>
          </a:p>
          <a:p>
            <a:r>
              <a:rPr lang="en-CA" sz="1200" kern="1200" baseline="0" dirty="0" err="1" smtClean="0">
                <a:solidFill>
                  <a:schemeClr val="tx1"/>
                </a:solidFill>
                <a:latin typeface="+mn-lt"/>
                <a:ea typeface="+mn-ea"/>
                <a:cs typeface="+mn-cs"/>
              </a:rPr>
              <a:t>confl</a:t>
            </a:r>
            <a:r>
              <a:rPr lang="en-CA" sz="1200" kern="1200" baseline="0" dirty="0" smtClean="0">
                <a:solidFill>
                  <a:schemeClr val="tx1"/>
                </a:solidFill>
                <a:latin typeface="+mn-lt"/>
                <a:ea typeface="+mn-ea"/>
                <a:cs typeface="+mn-cs"/>
              </a:rPr>
              <a:t> </a:t>
            </a:r>
            <a:r>
              <a:rPr lang="en-CA" sz="1200" kern="1200" baseline="0" dirty="0" err="1" smtClean="0">
                <a:solidFill>
                  <a:schemeClr val="tx1"/>
                </a:solidFill>
                <a:latin typeface="+mn-lt"/>
                <a:ea typeface="+mn-ea"/>
                <a:cs typeface="+mn-cs"/>
              </a:rPr>
              <a:t>uence</a:t>
            </a:r>
            <a:r>
              <a:rPr lang="en-CA" sz="1200" kern="1200" baseline="0" dirty="0" smtClean="0">
                <a:solidFill>
                  <a:schemeClr val="tx1"/>
                </a:solidFill>
                <a:latin typeface="+mn-lt"/>
                <a:ea typeface="+mn-ea"/>
                <a:cs typeface="+mn-cs"/>
              </a:rPr>
              <a:t> of the Mississippi and Ohio rivers through</a:t>
            </a:r>
          </a:p>
          <a:p>
            <a:r>
              <a:rPr lang="en-CA" sz="1200" kern="1200" baseline="0" dirty="0" smtClean="0">
                <a:solidFill>
                  <a:schemeClr val="tx1"/>
                </a:solidFill>
                <a:latin typeface="+mn-lt"/>
                <a:ea typeface="+mn-ea"/>
                <a:cs typeface="+mn-cs"/>
              </a:rPr>
              <a:t>the lower Great Lakes. The patterns for 1990, 2000</a:t>
            </a:r>
          </a:p>
          <a:p>
            <a:r>
              <a:rPr lang="en-CA" sz="1200" kern="1200" baseline="0" dirty="0" smtClean="0">
                <a:solidFill>
                  <a:schemeClr val="tx1"/>
                </a:solidFill>
                <a:latin typeface="+mn-lt"/>
                <a:ea typeface="+mn-ea"/>
                <a:cs typeface="+mn-cs"/>
              </a:rPr>
              <a:t>and 2007 illustrate that </a:t>
            </a:r>
            <a:r>
              <a:rPr lang="en-CA" sz="1200" kern="1200" baseline="0" dirty="0" err="1" smtClean="0">
                <a:solidFill>
                  <a:schemeClr val="tx1"/>
                </a:solidFill>
                <a:latin typeface="+mn-lt"/>
                <a:ea typeface="+mn-ea"/>
                <a:cs typeface="+mn-cs"/>
              </a:rPr>
              <a:t>signifi</a:t>
            </a:r>
            <a:r>
              <a:rPr lang="en-CA" sz="1200" kern="1200" baseline="0" dirty="0" smtClean="0">
                <a:solidFill>
                  <a:schemeClr val="tx1"/>
                </a:solidFill>
                <a:latin typeface="+mn-lt"/>
                <a:ea typeface="+mn-ea"/>
                <a:cs typeface="+mn-cs"/>
              </a:rPr>
              <a:t> cant reductions occurred</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Acid Deposition Monitoring, Modelling, Maps and Trends</a:t>
            </a:r>
          </a:p>
          <a:p>
            <a:r>
              <a:rPr lang="en-CA" sz="1200" b="1" kern="1200" baseline="0" dirty="0" smtClean="0">
                <a:solidFill>
                  <a:schemeClr val="tx1"/>
                </a:solidFill>
                <a:latin typeface="+mn-lt"/>
                <a:ea typeface="+mn-ea"/>
                <a:cs typeface="+mn-cs"/>
              </a:rPr>
              <a:t>Figure 4. 1990 Annual Wet</a:t>
            </a:r>
          </a:p>
          <a:p>
            <a:r>
              <a:rPr lang="en-CA" sz="1200" kern="1200" baseline="0" dirty="0" smtClean="0">
                <a:solidFill>
                  <a:schemeClr val="tx1"/>
                </a:solidFill>
                <a:latin typeface="+mn-lt"/>
                <a:ea typeface="+mn-ea"/>
                <a:cs typeface="+mn-cs"/>
              </a:rPr>
              <a:t>Sulphate Deposition</a:t>
            </a:r>
          </a:p>
          <a:p>
            <a:r>
              <a:rPr lang="en-CA" sz="1200" kern="1200" baseline="0" dirty="0" smtClean="0">
                <a:solidFill>
                  <a:schemeClr val="tx1"/>
                </a:solidFill>
                <a:latin typeface="+mn-lt"/>
                <a:ea typeface="+mn-ea"/>
                <a:cs typeface="+mn-cs"/>
              </a:rPr>
              <a:t>Source: National Atmospheric Chemistry (NAtChem) Database</a:t>
            </a:r>
          </a:p>
          <a:p>
            <a:r>
              <a:rPr lang="en-CA" sz="1200" kern="1200" baseline="0" dirty="0" smtClean="0">
                <a:solidFill>
                  <a:schemeClr val="tx1"/>
                </a:solidFill>
                <a:latin typeface="+mn-lt"/>
                <a:ea typeface="+mn-ea"/>
                <a:cs typeface="+mn-cs"/>
              </a:rPr>
              <a:t>(www.msc-smc.ec.gc.ca/natchem/index_e.html) and the National</a:t>
            </a:r>
          </a:p>
          <a:p>
            <a:r>
              <a:rPr lang="en-CA" sz="1200" kern="1200" baseline="0" dirty="0" smtClean="0">
                <a:solidFill>
                  <a:schemeClr val="tx1"/>
                </a:solidFill>
                <a:latin typeface="+mn-lt"/>
                <a:ea typeface="+mn-ea"/>
                <a:cs typeface="+mn-cs"/>
              </a:rPr>
              <a:t>Atmospheric Deposition Program</a:t>
            </a:r>
          </a:p>
          <a:p>
            <a:r>
              <a:rPr lang="en-CA" sz="1200" b="1" kern="1200" baseline="0" dirty="0" smtClean="0">
                <a:solidFill>
                  <a:schemeClr val="tx1"/>
                </a:solidFill>
                <a:latin typeface="+mn-lt"/>
                <a:ea typeface="+mn-ea"/>
                <a:cs typeface="+mn-cs"/>
              </a:rPr>
              <a:t>Figure 5. 2000 Annual Wet</a:t>
            </a:r>
          </a:p>
          <a:p>
            <a:r>
              <a:rPr lang="en-CA" sz="1200" kern="1200" baseline="0" dirty="0" smtClean="0">
                <a:solidFill>
                  <a:schemeClr val="tx1"/>
                </a:solidFill>
                <a:latin typeface="+mn-lt"/>
                <a:ea typeface="+mn-ea"/>
                <a:cs typeface="+mn-cs"/>
              </a:rPr>
              <a:t>Sulphate Deposition</a:t>
            </a:r>
          </a:p>
          <a:p>
            <a:r>
              <a:rPr lang="en-CA" sz="1200" kern="1200" baseline="0" dirty="0" smtClean="0">
                <a:solidFill>
                  <a:schemeClr val="tx1"/>
                </a:solidFill>
                <a:latin typeface="+mn-lt"/>
                <a:ea typeface="+mn-ea"/>
                <a:cs typeface="+mn-cs"/>
              </a:rPr>
              <a:t>Source: National Atmospheric Chemistry (NAtChem) Database</a:t>
            </a:r>
          </a:p>
          <a:p>
            <a:r>
              <a:rPr lang="en-CA" sz="1200" kern="1200" baseline="0" dirty="0" smtClean="0">
                <a:solidFill>
                  <a:schemeClr val="tx1"/>
                </a:solidFill>
                <a:latin typeface="+mn-lt"/>
                <a:ea typeface="+mn-ea"/>
                <a:cs typeface="+mn-cs"/>
              </a:rPr>
              <a:t>(www.msc-smc.ec.gc.ca/natchem/index_e.html) and the National</a:t>
            </a:r>
          </a:p>
          <a:p>
            <a:r>
              <a:rPr lang="en-CA" sz="1200" kern="1200" baseline="0" dirty="0" smtClean="0">
                <a:solidFill>
                  <a:schemeClr val="tx1"/>
                </a:solidFill>
                <a:latin typeface="+mn-lt"/>
                <a:ea typeface="+mn-ea"/>
                <a:cs typeface="+mn-cs"/>
              </a:rPr>
              <a:t>Atmospheric Deposition Program</a:t>
            </a:r>
          </a:p>
          <a:p>
            <a:r>
              <a:rPr lang="en-CA" sz="1200" b="1" kern="1200" baseline="0" dirty="0" smtClean="0">
                <a:solidFill>
                  <a:schemeClr val="tx1"/>
                </a:solidFill>
                <a:latin typeface="+mn-lt"/>
                <a:ea typeface="+mn-ea"/>
                <a:cs typeface="+mn-cs"/>
              </a:rPr>
              <a:t>Figure 6. 2007 Annual Wet</a:t>
            </a:r>
          </a:p>
          <a:p>
            <a:r>
              <a:rPr lang="en-CA" sz="1200" kern="1200" baseline="0" dirty="0" smtClean="0">
                <a:solidFill>
                  <a:schemeClr val="tx1"/>
                </a:solidFill>
                <a:latin typeface="+mn-lt"/>
                <a:ea typeface="+mn-ea"/>
                <a:cs typeface="+mn-cs"/>
              </a:rPr>
              <a:t>Sulphate Deposition</a:t>
            </a:r>
          </a:p>
          <a:p>
            <a:r>
              <a:rPr lang="en-CA" sz="1200" kern="1200" baseline="0" dirty="0" smtClean="0">
                <a:solidFill>
                  <a:schemeClr val="tx1"/>
                </a:solidFill>
                <a:latin typeface="+mn-lt"/>
                <a:ea typeface="+mn-ea"/>
                <a:cs typeface="+mn-cs"/>
              </a:rPr>
              <a:t>Source: National Atmospheric Chemistry (NAtChem) Database</a:t>
            </a:r>
          </a:p>
          <a:p>
            <a:r>
              <a:rPr lang="en-CA" sz="1200" kern="1200" baseline="0" dirty="0" smtClean="0">
                <a:solidFill>
                  <a:schemeClr val="tx1"/>
                </a:solidFill>
                <a:latin typeface="+mn-lt"/>
                <a:ea typeface="+mn-ea"/>
                <a:cs typeface="+mn-cs"/>
              </a:rPr>
              <a:t>(www.msc-smc.ec.gc.ca/natchem/index_e.html) and the National</a:t>
            </a:r>
          </a:p>
          <a:p>
            <a:r>
              <a:rPr lang="en-CA" sz="1200" kern="1200" baseline="0" dirty="0" smtClean="0">
                <a:solidFill>
                  <a:schemeClr val="tx1"/>
                </a:solidFill>
                <a:latin typeface="+mn-lt"/>
                <a:ea typeface="+mn-ea"/>
                <a:cs typeface="+mn-cs"/>
              </a:rPr>
              <a:t>Atmospheric Deposition Program</a:t>
            </a:r>
          </a:p>
          <a:p>
            <a:r>
              <a:rPr lang="en-CA" sz="1200" kern="1200" baseline="0" dirty="0" smtClean="0">
                <a:solidFill>
                  <a:schemeClr val="tx1"/>
                </a:solidFill>
                <a:latin typeface="+mn-lt"/>
                <a:ea typeface="+mn-ea"/>
                <a:cs typeface="+mn-cs"/>
              </a:rPr>
              <a:t>10</a:t>
            </a:r>
          </a:p>
          <a:p>
            <a:r>
              <a:rPr lang="en-CA" sz="1200" b="1" kern="1200" baseline="0" dirty="0" smtClean="0">
                <a:solidFill>
                  <a:schemeClr val="tx1"/>
                </a:solidFill>
                <a:latin typeface="+mn-lt"/>
                <a:ea typeface="+mn-ea"/>
                <a:cs typeface="+mn-cs"/>
              </a:rPr>
              <a:t>Progress Report 2010</a:t>
            </a:r>
          </a:p>
          <a:p>
            <a:r>
              <a:rPr lang="en-CA" sz="1200" kern="1200" baseline="0" dirty="0" smtClean="0">
                <a:solidFill>
                  <a:schemeClr val="tx1"/>
                </a:solidFill>
                <a:latin typeface="+mn-lt"/>
                <a:ea typeface="+mn-ea"/>
                <a:cs typeface="+mn-cs"/>
              </a:rPr>
              <a:t>in wet sulphate deposition in both the eastern United</a:t>
            </a:r>
          </a:p>
          <a:p>
            <a:r>
              <a:rPr lang="en-CA" sz="1200" kern="1200" baseline="0" dirty="0" smtClean="0">
                <a:solidFill>
                  <a:schemeClr val="tx1"/>
                </a:solidFill>
                <a:latin typeface="+mn-lt"/>
                <a:ea typeface="+mn-ea"/>
                <a:cs typeface="+mn-cs"/>
              </a:rPr>
              <a:t>States and much of eastern Canada. By 2000, the</a:t>
            </a:r>
          </a:p>
          <a:p>
            <a:r>
              <a:rPr lang="en-CA" sz="1200" kern="1200" baseline="0" dirty="0" smtClean="0">
                <a:solidFill>
                  <a:schemeClr val="tx1"/>
                </a:solidFill>
                <a:latin typeface="+mn-lt"/>
                <a:ea typeface="+mn-ea"/>
                <a:cs typeface="+mn-cs"/>
              </a:rPr>
              <a:t>region receiving greater than 28 kg/ha/yr (kilograms</a:t>
            </a:r>
          </a:p>
          <a:p>
            <a:r>
              <a:rPr lang="en-CA" sz="1200" kern="1200" baseline="0" dirty="0" smtClean="0">
                <a:solidFill>
                  <a:schemeClr val="tx1"/>
                </a:solidFill>
                <a:latin typeface="+mn-lt"/>
                <a:ea typeface="+mn-ea"/>
                <a:cs typeface="+mn-cs"/>
              </a:rPr>
              <a:t>per hectare per year) of sulphate wet deposition had</a:t>
            </a:r>
          </a:p>
          <a:p>
            <a:r>
              <a:rPr lang="en-CA" sz="1200" kern="1200" baseline="0" dirty="0" smtClean="0">
                <a:solidFill>
                  <a:schemeClr val="tx1"/>
                </a:solidFill>
                <a:latin typeface="+mn-lt"/>
                <a:ea typeface="+mn-ea"/>
                <a:cs typeface="+mn-cs"/>
              </a:rPr>
              <a:t>decreased to a small area near the southern shore</a:t>
            </a:r>
          </a:p>
          <a:p>
            <a:r>
              <a:rPr lang="en-CA" sz="1200" kern="1200" baseline="0" dirty="0" smtClean="0">
                <a:solidFill>
                  <a:schemeClr val="tx1"/>
                </a:solidFill>
                <a:latin typeface="+mn-lt"/>
                <a:ea typeface="+mn-ea"/>
                <a:cs typeface="+mn-cs"/>
              </a:rPr>
              <a:t>of Lake Erie, and had disappeared completely in</a:t>
            </a:r>
          </a:p>
          <a:p>
            <a:r>
              <a:rPr lang="en-CA" sz="1200" kern="1200" baseline="0" dirty="0" smtClean="0">
                <a:solidFill>
                  <a:schemeClr val="tx1"/>
                </a:solidFill>
                <a:latin typeface="+mn-lt"/>
                <a:ea typeface="+mn-ea"/>
                <a:cs typeface="+mn-cs"/>
              </a:rPr>
              <a:t>2007. The regions receiving more than 20 kg/ha/yr of</a:t>
            </a:r>
          </a:p>
          <a:p>
            <a:r>
              <a:rPr lang="en-CA" sz="1200" kern="1200" baseline="0" dirty="0" smtClean="0">
                <a:solidFill>
                  <a:schemeClr val="tx1"/>
                </a:solidFill>
                <a:latin typeface="+mn-lt"/>
                <a:ea typeface="+mn-ea"/>
                <a:cs typeface="+mn-cs"/>
              </a:rPr>
              <a:t>sulphate wet deposition in 1990 had also decreased</a:t>
            </a:r>
          </a:p>
          <a:p>
            <a:r>
              <a:rPr lang="en-CA" sz="1200" kern="1200" baseline="0" dirty="0" smtClean="0">
                <a:solidFill>
                  <a:schemeClr val="tx1"/>
                </a:solidFill>
                <a:latin typeface="+mn-lt"/>
                <a:ea typeface="+mn-ea"/>
                <a:cs typeface="+mn-cs"/>
              </a:rPr>
              <a:t>markedly by 2007 to several small areas mainly in the</a:t>
            </a:r>
          </a:p>
          <a:p>
            <a:r>
              <a:rPr lang="en-CA" sz="1200" kern="1200" baseline="0" dirty="0" smtClean="0">
                <a:solidFill>
                  <a:schemeClr val="tx1"/>
                </a:solidFill>
                <a:latin typeface="+mn-lt"/>
                <a:ea typeface="+mn-ea"/>
                <a:cs typeface="+mn-cs"/>
              </a:rPr>
              <a:t>states of Pennsylvania, New York and Indiana. The</a:t>
            </a:r>
          </a:p>
          <a:p>
            <a:r>
              <a:rPr lang="en-CA" sz="1200" kern="1200" baseline="0" dirty="0" smtClean="0">
                <a:solidFill>
                  <a:schemeClr val="tx1"/>
                </a:solidFill>
                <a:latin typeface="+mn-lt"/>
                <a:ea typeface="+mn-ea"/>
                <a:cs typeface="+mn-cs"/>
              </a:rPr>
              <a:t>wet sulphate deposition reductions are considered</a:t>
            </a:r>
          </a:p>
          <a:p>
            <a:r>
              <a:rPr lang="en-CA" sz="1200" kern="1200" baseline="0" dirty="0" smtClean="0">
                <a:solidFill>
                  <a:schemeClr val="tx1"/>
                </a:solidFill>
                <a:latin typeface="+mn-lt"/>
                <a:ea typeface="+mn-ea"/>
                <a:cs typeface="+mn-cs"/>
              </a:rPr>
              <a:t>to be directly related to decreases in SO2 emissions</a:t>
            </a:r>
          </a:p>
          <a:p>
            <a:r>
              <a:rPr lang="en-CA" sz="1200" kern="1200" baseline="0" dirty="0" smtClean="0">
                <a:solidFill>
                  <a:schemeClr val="tx1"/>
                </a:solidFill>
                <a:latin typeface="+mn-lt"/>
                <a:ea typeface="+mn-ea"/>
                <a:cs typeface="+mn-cs"/>
              </a:rPr>
              <a:t>in both Canada and the United States. The emission</a:t>
            </a:r>
          </a:p>
          <a:p>
            <a:r>
              <a:rPr lang="en-CA" sz="1200" kern="1200" baseline="0" dirty="0" smtClean="0">
                <a:solidFill>
                  <a:schemeClr val="tx1"/>
                </a:solidFill>
                <a:latin typeface="+mn-lt"/>
                <a:ea typeface="+mn-ea"/>
                <a:cs typeface="+mn-cs"/>
              </a:rPr>
              <a:t>reductions are outlined in the Key Commitments and</a:t>
            </a:r>
          </a:p>
          <a:p>
            <a:r>
              <a:rPr lang="en-CA" sz="1200" kern="1200" baseline="0" dirty="0" smtClean="0">
                <a:solidFill>
                  <a:schemeClr val="tx1"/>
                </a:solidFill>
                <a:latin typeface="+mn-lt"/>
                <a:ea typeface="+mn-ea"/>
                <a:cs typeface="+mn-cs"/>
              </a:rPr>
              <a:t>Progress: Sulphur Dioxide Emission Reductions section</a:t>
            </a:r>
          </a:p>
          <a:p>
            <a:r>
              <a:rPr lang="en-CA" sz="1200" kern="1200" baseline="0" dirty="0" smtClean="0">
                <a:solidFill>
                  <a:schemeClr val="tx1"/>
                </a:solidFill>
                <a:latin typeface="+mn-lt"/>
                <a:ea typeface="+mn-ea"/>
                <a:cs typeface="+mn-cs"/>
              </a:rPr>
              <a:t>beginning on page 4 of this report. The patterns of</a:t>
            </a:r>
          </a:p>
          <a:p>
            <a:r>
              <a:rPr lang="en-CA" sz="1200" kern="1200" baseline="0" dirty="0" smtClean="0">
                <a:solidFill>
                  <a:schemeClr val="tx1"/>
                </a:solidFill>
                <a:latin typeface="+mn-lt"/>
                <a:ea typeface="+mn-ea"/>
                <a:cs typeface="+mn-cs"/>
              </a:rPr>
              <a:t>wet nitrate deposition (Figures 7 through 9) show a</a:t>
            </a:r>
          </a:p>
          <a:p>
            <a:r>
              <a:rPr lang="en-CA" sz="1200" kern="1200" baseline="0" dirty="0" smtClean="0">
                <a:solidFill>
                  <a:schemeClr val="tx1"/>
                </a:solidFill>
                <a:latin typeface="+mn-lt"/>
                <a:ea typeface="+mn-ea"/>
                <a:cs typeface="+mn-cs"/>
              </a:rPr>
              <a:t>similar southwest-to-northeast axis, but the area of</a:t>
            </a:r>
          </a:p>
          <a:p>
            <a:r>
              <a:rPr lang="en-CA" sz="1200" kern="1200" baseline="0" dirty="0" smtClean="0">
                <a:solidFill>
                  <a:schemeClr val="tx1"/>
                </a:solidFill>
                <a:latin typeface="+mn-lt"/>
                <a:ea typeface="+mn-ea"/>
                <a:cs typeface="+mn-cs"/>
              </a:rPr>
              <a:t>highest nitrate deposition is north of the region with</a:t>
            </a:r>
          </a:p>
          <a:p>
            <a:r>
              <a:rPr lang="en-CA" sz="1200" kern="1200" baseline="0" dirty="0" smtClean="0">
                <a:solidFill>
                  <a:schemeClr val="tx1"/>
                </a:solidFill>
                <a:latin typeface="+mn-lt"/>
                <a:ea typeface="+mn-ea"/>
                <a:cs typeface="+mn-cs"/>
              </a:rPr>
              <a:t>the highest sulphate deposition.</a:t>
            </a:r>
            <a:endParaRPr lang="en-CA" dirty="0"/>
          </a:p>
        </p:txBody>
      </p:sp>
      <p:sp>
        <p:nvSpPr>
          <p:cNvPr id="4" name="Slide Number Placeholder 3"/>
          <p:cNvSpPr>
            <a:spLocks noGrp="1"/>
          </p:cNvSpPr>
          <p:nvPr>
            <p:ph type="sldNum" sz="quarter" idx="10"/>
          </p:nvPr>
        </p:nvSpPr>
        <p:spPr/>
        <p:txBody>
          <a:bodyPr/>
          <a:lstStyle/>
          <a:p>
            <a:fld id="{3B1A9BC9-DA1F-40DD-A5B7-7D8A552166DE}" type="slidenum">
              <a:rPr lang="en-CA" smtClean="0"/>
              <a:pPr/>
              <a:t>4</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About 80% of the population in Canada lives within 150 kilometres (93 mi) of the United States border</a:t>
            </a:r>
            <a:endParaRPr lang="en-CA" dirty="0"/>
          </a:p>
        </p:txBody>
      </p:sp>
      <p:sp>
        <p:nvSpPr>
          <p:cNvPr id="4" name="Slide Number Placeholder 3"/>
          <p:cNvSpPr>
            <a:spLocks noGrp="1"/>
          </p:cNvSpPr>
          <p:nvPr>
            <p:ph type="sldNum" sz="quarter" idx="10"/>
          </p:nvPr>
        </p:nvSpPr>
        <p:spPr/>
        <p:txBody>
          <a:bodyPr/>
          <a:lstStyle/>
          <a:p>
            <a:fld id="{3B1A9BC9-DA1F-40DD-A5B7-7D8A552166DE}" type="slidenum">
              <a:rPr lang="en-CA" smtClean="0"/>
              <a:pPr/>
              <a:t>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Improve: PM Fine Speciation</a:t>
            </a:r>
          </a:p>
          <a:p>
            <a:r>
              <a:rPr lang="en-CA" smtClean="0"/>
              <a:t>PAMS: Voc</a:t>
            </a:r>
          </a:p>
          <a:p>
            <a:endParaRPr lang="en-CA" smtClean="0"/>
          </a:p>
          <a:p>
            <a:endParaRPr lang="en-CA" dirty="0"/>
          </a:p>
        </p:txBody>
      </p:sp>
      <p:sp>
        <p:nvSpPr>
          <p:cNvPr id="4" name="Slide Number Placeholder 3"/>
          <p:cNvSpPr>
            <a:spLocks noGrp="1"/>
          </p:cNvSpPr>
          <p:nvPr>
            <p:ph type="sldNum" sz="quarter" idx="10"/>
          </p:nvPr>
        </p:nvSpPr>
        <p:spPr/>
        <p:txBody>
          <a:bodyPr/>
          <a:lstStyle/>
          <a:p>
            <a:fld id="{3B1A9BC9-DA1F-40DD-A5B7-7D8A552166DE}" type="slidenum">
              <a:rPr lang="en-CA" smtClean="0"/>
              <a:pPr/>
              <a:t>7</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National Atmospheric Chemistry Database (NAtChem) is a data archival and analysis facility operated by the Science and Technology Branch of Environment Canada.</a:t>
            </a:r>
          </a:p>
          <a:p>
            <a:r>
              <a:rPr lang="en-CA" dirty="0" smtClean="0"/>
              <a:t>The purpose of the NAtChem database is to enhance atmospheric research through the archival and analysis of North American air and precipitation chemistry data.  Such research includes investigations into the chemical nature of the atmosphere, atmospheric processes, spatial and temporal patterns, source-receptor relationships and long range transport of air pollutants.</a:t>
            </a:r>
          </a:p>
          <a:p>
            <a:r>
              <a:rPr lang="en-CA" dirty="0" smtClean="0"/>
              <a:t>The NAtChem Database contains air and precipitation chemistry data from many major regional-scale networks in North America. To contribute to NAtChem, networks must operate for a period of at least two years, must have wide area coverage, and must have regionally-representative sites (rural and background).</a:t>
            </a:r>
          </a:p>
          <a:p>
            <a:endParaRPr lang="en-CA" dirty="0"/>
          </a:p>
        </p:txBody>
      </p:sp>
      <p:sp>
        <p:nvSpPr>
          <p:cNvPr id="4" name="Slide Number Placeholder 3"/>
          <p:cNvSpPr>
            <a:spLocks noGrp="1"/>
          </p:cNvSpPr>
          <p:nvPr>
            <p:ph type="sldNum" sz="quarter" idx="10"/>
          </p:nvPr>
        </p:nvSpPr>
        <p:spPr/>
        <p:txBody>
          <a:bodyPr/>
          <a:lstStyle/>
          <a:p>
            <a:fld id="{3B1A9BC9-DA1F-40DD-A5B7-7D8A552166DE}" type="slidenum">
              <a:rPr lang="en-CA" smtClean="0"/>
              <a:pPr/>
              <a:t>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Read program</a:t>
            </a:r>
            <a:r>
              <a:rPr lang="en-CA" baseline="0" dirty="0" smtClean="0"/>
              <a:t> for each network / data format</a:t>
            </a:r>
          </a:p>
          <a:p>
            <a:r>
              <a:rPr lang="en-CA" baseline="0" dirty="0" smtClean="0"/>
              <a:t>Mapping of </a:t>
            </a:r>
          </a:p>
          <a:p>
            <a:r>
              <a:rPr lang="en-CA" baseline="0" dirty="0" err="1" smtClean="0"/>
              <a:t>Qa</a:t>
            </a:r>
            <a:r>
              <a:rPr lang="en-CA" baseline="0" dirty="0" smtClean="0"/>
              <a:t>/qc checks include </a:t>
            </a:r>
          </a:p>
          <a:p>
            <a:endParaRPr lang="en-CA" dirty="0"/>
          </a:p>
        </p:txBody>
      </p:sp>
      <p:sp>
        <p:nvSpPr>
          <p:cNvPr id="4" name="Slide Number Placeholder 3"/>
          <p:cNvSpPr>
            <a:spLocks noGrp="1"/>
          </p:cNvSpPr>
          <p:nvPr>
            <p:ph type="sldNum" sz="quarter" idx="10"/>
          </p:nvPr>
        </p:nvSpPr>
        <p:spPr/>
        <p:txBody>
          <a:bodyPr/>
          <a:lstStyle/>
          <a:p>
            <a:fld id="{3B1A9BC9-DA1F-40DD-A5B7-7D8A552166DE}" type="slidenum">
              <a:rPr lang="en-CA" smtClean="0"/>
              <a:pPr/>
              <a:t>19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Time zone: local</a:t>
            </a:r>
            <a:r>
              <a:rPr lang="en-CA" baseline="0" dirty="0" smtClean="0"/>
              <a:t> standard time.</a:t>
            </a:r>
            <a:endParaRPr lang="en-CA" dirty="0" smtClean="0"/>
          </a:p>
          <a:p>
            <a:r>
              <a:rPr lang="en-CA" dirty="0" smtClean="0"/>
              <a:t>Time: start,</a:t>
            </a:r>
            <a:r>
              <a:rPr lang="en-CA" baseline="0" dirty="0" smtClean="0"/>
              <a:t> end, or middle of sampling period?  This apparently simple piece of metadata has tripped up data users, including scientists using their own data, more times than we would like to mention. NAtChem records the start and end of the sampling interval for each sample. The data exchange files include two sets of times: local standard time and Coordinated Universal Time.</a:t>
            </a:r>
          </a:p>
          <a:p>
            <a:endParaRPr lang="en-CA" baseline="0" dirty="0" smtClean="0"/>
          </a:p>
          <a:p>
            <a:r>
              <a:rPr lang="en-CA" baseline="0" dirty="0" smtClean="0"/>
              <a:t>Mapping to standardized parameter name, units, and STP</a:t>
            </a:r>
          </a:p>
          <a:p>
            <a:r>
              <a:rPr lang="en-CA" baseline="0" dirty="0" smtClean="0"/>
              <a:t>AQS provides the needed metadata. For other data sources it can take a significant amount of time to determine the metadata entries for each parameter.</a:t>
            </a:r>
          </a:p>
          <a:p>
            <a:endParaRPr lang="en-CA" baseline="0" dirty="0" smtClean="0"/>
          </a:p>
          <a:p>
            <a:r>
              <a:rPr lang="en-CA" baseline="0" dirty="0" smtClean="0"/>
              <a:t>Data versioning must be considered. Each time we use AQS data we check for updates on the AQS web site.   </a:t>
            </a:r>
          </a:p>
          <a:p>
            <a:r>
              <a:rPr lang="en-CA" baseline="0" dirty="0" smtClean="0"/>
              <a:t>Where available we obtain data sets where data below the detection limit have not been censored.</a:t>
            </a:r>
          </a:p>
        </p:txBody>
      </p:sp>
      <p:sp>
        <p:nvSpPr>
          <p:cNvPr id="4" name="Slide Number Placeholder 3"/>
          <p:cNvSpPr>
            <a:spLocks noGrp="1"/>
          </p:cNvSpPr>
          <p:nvPr>
            <p:ph type="sldNum" sz="quarter" idx="10"/>
          </p:nvPr>
        </p:nvSpPr>
        <p:spPr/>
        <p:txBody>
          <a:bodyPr/>
          <a:lstStyle/>
          <a:p>
            <a:fld id="{3B1A9BC9-DA1F-40DD-A5B7-7D8A552166DE}" type="slidenum">
              <a:rPr lang="en-CA" smtClean="0"/>
              <a:pPr/>
              <a:t>20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908175" y="1412875"/>
            <a:ext cx="6335713" cy="1470025"/>
          </a:xfrm>
        </p:spPr>
        <p:txBody>
          <a:bodyPr/>
          <a:lstStyle>
            <a:lvl1pPr>
              <a:defRPr/>
            </a:lvl1pPr>
          </a:lstStyle>
          <a:p>
            <a:r>
              <a:rPr lang="en-US" altLang="zh-TW"/>
              <a:t>CLICK TO EDIT TITLE </a:t>
            </a:r>
            <a:endParaRPr lang="fr-CA"/>
          </a:p>
        </p:txBody>
      </p:sp>
      <p:sp>
        <p:nvSpPr>
          <p:cNvPr id="21507" name="Rectangle 3"/>
          <p:cNvSpPr>
            <a:spLocks noGrp="1" noChangeArrowheads="1"/>
          </p:cNvSpPr>
          <p:nvPr>
            <p:ph type="subTitle" idx="1"/>
          </p:nvPr>
        </p:nvSpPr>
        <p:spPr>
          <a:xfrm>
            <a:off x="4643438" y="3717925"/>
            <a:ext cx="3600450" cy="1655763"/>
          </a:xfrm>
        </p:spPr>
        <p:txBody>
          <a:bodyPr/>
          <a:lstStyle>
            <a:lvl1pPr marL="0" indent="0">
              <a:buFontTx/>
              <a:buNone/>
              <a:defRPr sz="1800" b="1"/>
            </a:lvl1pPr>
          </a:lstStyle>
          <a:p>
            <a:r>
              <a:rPr lang="fr-CA"/>
              <a:t>Click to edit the sub-titles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2038350" cy="59626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762000" y="274638"/>
            <a:ext cx="596265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609600"/>
            <a:ext cx="7773987"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AC87ADF0-FE43-48E4-BC57-70B03421DCA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609600"/>
            <a:ext cx="7773987"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9EAF5A2A-7814-4E17-A8E4-FB01DD53652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62000" y="1557338"/>
            <a:ext cx="40005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4900" y="1557338"/>
            <a:ext cx="40005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274638"/>
            <a:ext cx="8153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762000" y="1557338"/>
            <a:ext cx="81534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4150" algn="l" rtl="0" eaLnBrk="0" fontAlgn="base" hangingPunct="0">
        <a:spcBef>
          <a:spcPct val="20000"/>
        </a:spcBef>
        <a:spcAft>
          <a:spcPct val="0"/>
        </a:spcAft>
        <a:buClr>
          <a:srgbClr val="B89500"/>
        </a:buClr>
        <a:buFont typeface="Arial" charset="0"/>
        <a:buChar char="▪"/>
        <a:defRPr kumimoji="1">
          <a:solidFill>
            <a:schemeClr val="tx1"/>
          </a:solidFill>
          <a:latin typeface="+mn-lt"/>
          <a:ea typeface="+mn-ea"/>
          <a:cs typeface="+mn-cs"/>
        </a:defRPr>
      </a:lvl3pPr>
      <a:lvl4pPr marL="1603375" indent="-228600"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c.gc.ca/air/default.asp?lang=En&amp;n=72F82C27-1" TargetMode="External"/><Relationship Id="rId2" Type="http://schemas.openxmlformats.org/officeDocument/2006/relationships/hyperlink" Target="http://www.ec.gc.ca/natchem" TargetMode="External"/><Relationship Id="rId1" Type="http://schemas.openxmlformats.org/officeDocument/2006/relationships/slideLayout" Target="../slideLayouts/slideLayout2.xml"/><Relationship Id="rId5" Type="http://schemas.openxmlformats.org/officeDocument/2006/relationships/hyperlink" Target="http://www.epa.gov/ttn/airs/airsaqs/detaildata/downloadaqsdata.htm" TargetMode="External"/><Relationship Id="rId4" Type="http://schemas.openxmlformats.org/officeDocument/2006/relationships/hyperlink" Target="http://www.ec.gc.ca/Publications/default.asp?lang=En&amp;xml=4B98B185-7523-4CFF-90F2-5688EBA89E4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848600" cy="4449763"/>
          </a:xfrm>
        </p:spPr>
        <p:txBody>
          <a:bodyPr/>
          <a:lstStyle/>
          <a:p>
            <a:pPr>
              <a:buNone/>
            </a:pPr>
            <a:endParaRPr lang="en-CA" dirty="0" smtClean="0"/>
          </a:p>
          <a:p>
            <a:pPr algn="ctr">
              <a:buNone/>
            </a:pPr>
            <a:r>
              <a:rPr lang="en-CA" sz="4000" dirty="0" smtClean="0"/>
              <a:t>Integrating United States</a:t>
            </a:r>
          </a:p>
          <a:p>
            <a:pPr algn="ctr">
              <a:buNone/>
            </a:pPr>
            <a:r>
              <a:rPr lang="en-CA" sz="4000" dirty="0" smtClean="0"/>
              <a:t>And</a:t>
            </a:r>
          </a:p>
          <a:p>
            <a:pPr algn="ctr">
              <a:buNone/>
            </a:pPr>
            <a:r>
              <a:rPr lang="en-CA" sz="4000" dirty="0" smtClean="0"/>
              <a:t>Canadian Air Monitoring Data</a:t>
            </a:r>
          </a:p>
          <a:p>
            <a:pPr>
              <a:buNone/>
            </a:pPr>
            <a:endParaRPr lang="en-CA" dirty="0" smtClean="0"/>
          </a:p>
          <a:p>
            <a:pPr algn="ctr">
              <a:buNone/>
            </a:pPr>
            <a:r>
              <a:rPr lang="en-CA" dirty="0" smtClean="0"/>
              <a:t>Bill Sukloff</a:t>
            </a:r>
          </a:p>
          <a:p>
            <a:pPr algn="ctr">
              <a:buNone/>
            </a:pPr>
            <a:r>
              <a:rPr lang="en-CA" dirty="0" smtClean="0"/>
              <a:t>Computer Systems Analyst</a:t>
            </a:r>
            <a:br>
              <a:rPr lang="en-CA" dirty="0" smtClean="0"/>
            </a:br>
            <a:r>
              <a:rPr lang="en-CA" dirty="0" smtClean="0"/>
              <a:t>Environment Canada</a:t>
            </a:r>
          </a:p>
        </p:txBody>
      </p:sp>
      <p:sp>
        <p:nvSpPr>
          <p:cNvPr id="5" name="Title 1"/>
          <p:cNvSpPr>
            <a:spLocks noGrp="1"/>
          </p:cNvSpPr>
          <p:nvPr>
            <p:ph type="title"/>
          </p:nvPr>
        </p:nvSpPr>
        <p:spPr>
          <a:xfrm>
            <a:off x="762000" y="274638"/>
            <a:ext cx="8153400" cy="1066800"/>
          </a:xfrm>
        </p:spPr>
        <p:txBody>
          <a:bodyPr/>
          <a:lstStyle/>
          <a:p>
            <a:pPr algn="ctr"/>
            <a:r>
              <a:rPr lang="en-CA" dirty="0" smtClean="0"/>
              <a:t>AQS Conference 2012</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 Data Source: AQS</a:t>
            </a:r>
            <a:endParaRPr lang="en-CA" dirty="0"/>
          </a:p>
        </p:txBody>
      </p:sp>
      <p:pic>
        <p:nvPicPr>
          <p:cNvPr id="3074" name="Picture 2"/>
          <p:cNvPicPr>
            <a:picLocks noChangeAspect="1" noChangeArrowheads="1"/>
          </p:cNvPicPr>
          <p:nvPr/>
        </p:nvPicPr>
        <p:blipFill>
          <a:blip r:embed="rId2" cstate="print"/>
          <a:srcRect l="49583"/>
          <a:stretch>
            <a:fillRect/>
          </a:stretch>
        </p:blipFill>
        <p:spPr bwMode="auto">
          <a:xfrm>
            <a:off x="762000" y="1600200"/>
            <a:ext cx="8305800" cy="5257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AQS Data</a:t>
            </a:r>
            <a:endParaRPr lang="en-CA" dirty="0"/>
          </a:p>
        </p:txBody>
      </p:sp>
      <p:sp>
        <p:nvSpPr>
          <p:cNvPr id="4" name="Rectangle 3"/>
          <p:cNvSpPr/>
          <p:nvPr/>
        </p:nvSpPr>
        <p:spPr>
          <a:xfrm>
            <a:off x="838200" y="1600200"/>
            <a:ext cx="6477000" cy="2308324"/>
          </a:xfrm>
          <a:prstGeom prst="rect">
            <a:avLst/>
          </a:prstGeom>
        </p:spPr>
        <p:txBody>
          <a:bodyPr wrap="square">
            <a:spAutoFit/>
          </a:bodyPr>
          <a:lstStyle/>
          <a:p>
            <a:r>
              <a:rPr lang="en-CA" dirty="0" smtClean="0"/>
              <a:t>INFILE "&amp;</a:t>
            </a:r>
            <a:r>
              <a:rPr lang="en-CA" dirty="0" err="1" smtClean="0"/>
              <a:t>rawfile</a:t>
            </a:r>
            <a:r>
              <a:rPr lang="en-CA" dirty="0" smtClean="0"/>
              <a:t>.\*.txt"  </a:t>
            </a:r>
            <a:r>
              <a:rPr lang="en-CA" dirty="0" err="1" smtClean="0"/>
              <a:t>lrecl</a:t>
            </a:r>
            <a:r>
              <a:rPr lang="en-CA" dirty="0" smtClean="0"/>
              <a:t>=</a:t>
            </a:r>
            <a:r>
              <a:rPr lang="en-CA" b="1" dirty="0" smtClean="0"/>
              <a:t>300  delimiter="|" </a:t>
            </a:r>
            <a:r>
              <a:rPr lang="en-CA" b="1" dirty="0" err="1" smtClean="0"/>
              <a:t>missover</a:t>
            </a:r>
            <a:r>
              <a:rPr lang="en-CA" b="1" dirty="0" smtClean="0"/>
              <a:t> </a:t>
            </a:r>
            <a:r>
              <a:rPr lang="en-CA" b="1" dirty="0" err="1" smtClean="0"/>
              <a:t>dsd</a:t>
            </a:r>
            <a:r>
              <a:rPr lang="en-CA" b="1" dirty="0" smtClean="0"/>
              <a:t>;</a:t>
            </a:r>
          </a:p>
          <a:p>
            <a:endParaRPr lang="en-CA" dirty="0" smtClean="0"/>
          </a:p>
          <a:p>
            <a:r>
              <a:rPr lang="en-CA" dirty="0" smtClean="0"/>
              <a:t>INPUT </a:t>
            </a:r>
            <a:r>
              <a:rPr lang="en-CA" dirty="0" err="1" smtClean="0"/>
              <a:t>trantype</a:t>
            </a:r>
            <a:r>
              <a:rPr lang="en-CA" dirty="0" smtClean="0"/>
              <a:t> $</a:t>
            </a:r>
          </a:p>
          <a:p>
            <a:r>
              <a:rPr lang="en-CA" dirty="0" smtClean="0"/>
              <a:t>      </a:t>
            </a:r>
            <a:r>
              <a:rPr lang="en-CA" dirty="0" err="1" smtClean="0"/>
              <a:t>actcode</a:t>
            </a:r>
            <a:r>
              <a:rPr lang="en-CA" dirty="0" smtClean="0"/>
              <a:t> $</a:t>
            </a:r>
          </a:p>
          <a:p>
            <a:r>
              <a:rPr lang="en-CA" dirty="0" smtClean="0"/>
              <a:t>      state</a:t>
            </a:r>
          </a:p>
          <a:p>
            <a:r>
              <a:rPr lang="en-CA" dirty="0" smtClean="0"/>
              <a:t>      county $</a:t>
            </a:r>
          </a:p>
          <a:p>
            <a:r>
              <a:rPr lang="en-CA" dirty="0" smtClean="0"/>
              <a:t>      site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AQS Data</a:t>
            </a:r>
            <a:endParaRPr lang="en-CA" dirty="0"/>
          </a:p>
        </p:txBody>
      </p:sp>
      <p:sp>
        <p:nvSpPr>
          <p:cNvPr id="5" name="Rectangle 4"/>
          <p:cNvSpPr/>
          <p:nvPr/>
        </p:nvSpPr>
        <p:spPr>
          <a:xfrm>
            <a:off x="762000" y="1524000"/>
            <a:ext cx="8382000" cy="4801314"/>
          </a:xfrm>
          <a:prstGeom prst="rect">
            <a:avLst/>
          </a:prstGeom>
        </p:spPr>
        <p:txBody>
          <a:bodyPr wrap="square">
            <a:spAutoFit/>
          </a:bodyPr>
          <a:lstStyle/>
          <a:p>
            <a:r>
              <a:rPr lang="en-CA" dirty="0" smtClean="0"/>
              <a:t>…</a:t>
            </a:r>
          </a:p>
          <a:p>
            <a:r>
              <a:rPr lang="en-CA" sz="1600" dirty="0" smtClean="0"/>
              <a:t>SELECT;</a:t>
            </a:r>
          </a:p>
          <a:p>
            <a:r>
              <a:rPr lang="en-CA" sz="1600" dirty="0" smtClean="0"/>
              <a:t>  WHEN (</a:t>
            </a:r>
            <a:r>
              <a:rPr lang="en-CA" sz="1600" dirty="0" err="1" smtClean="0"/>
              <a:t>trantype</a:t>
            </a:r>
            <a:r>
              <a:rPr lang="en-CA" sz="1600" dirty="0" smtClean="0"/>
              <a:t>="RD") DO; </a:t>
            </a:r>
          </a:p>
          <a:p>
            <a:r>
              <a:rPr lang="en-CA" sz="1600" dirty="0" smtClean="0"/>
              <a:t>   INPUT </a:t>
            </a:r>
            <a:r>
              <a:rPr lang="en-CA" sz="1600" dirty="0" err="1" smtClean="0"/>
              <a:t>parameter_code</a:t>
            </a:r>
            <a:r>
              <a:rPr lang="en-CA" sz="1600" dirty="0" smtClean="0"/>
              <a:t> :$char5.</a:t>
            </a:r>
          </a:p>
          <a:p>
            <a:r>
              <a:rPr lang="en-CA" sz="1600" dirty="0" smtClean="0"/>
              <a:t>        </a:t>
            </a:r>
            <a:r>
              <a:rPr lang="en-CA" sz="1600" dirty="0" err="1" smtClean="0"/>
              <a:t>poc</a:t>
            </a:r>
            <a:r>
              <a:rPr lang="en-CA" sz="1600" dirty="0" smtClean="0"/>
              <a:t> :$char1.</a:t>
            </a:r>
          </a:p>
          <a:p>
            <a:r>
              <a:rPr lang="en-CA" sz="1600" dirty="0" smtClean="0"/>
              <a:t>        </a:t>
            </a:r>
            <a:r>
              <a:rPr lang="en-CA" sz="1600" dirty="0" err="1" smtClean="0"/>
              <a:t>sampdur</a:t>
            </a:r>
            <a:r>
              <a:rPr lang="en-CA" sz="1600" dirty="0" smtClean="0"/>
              <a:t> :$char1.</a:t>
            </a:r>
          </a:p>
          <a:p>
            <a:r>
              <a:rPr lang="en-CA" sz="1600" dirty="0" smtClean="0"/>
              <a:t>        </a:t>
            </a:r>
            <a:r>
              <a:rPr lang="en-CA" sz="1600" dirty="0" err="1" smtClean="0"/>
              <a:t>unit_code</a:t>
            </a:r>
            <a:r>
              <a:rPr lang="en-CA" sz="1600" dirty="0" smtClean="0"/>
              <a:t> :$char3.</a:t>
            </a:r>
          </a:p>
          <a:p>
            <a:r>
              <a:rPr lang="en-CA" sz="1600" dirty="0" smtClean="0"/>
              <a:t>        </a:t>
            </a:r>
            <a:r>
              <a:rPr lang="en-CA" sz="1600" dirty="0" err="1" smtClean="0"/>
              <a:t>method_code</a:t>
            </a:r>
            <a:r>
              <a:rPr lang="en-CA" sz="1600" dirty="0" smtClean="0"/>
              <a:t> :$char3.</a:t>
            </a:r>
          </a:p>
          <a:p>
            <a:r>
              <a:rPr lang="en-CA" sz="1600" dirty="0" smtClean="0"/>
              <a:t>        date :yymmdd10.</a:t>
            </a:r>
          </a:p>
          <a:p>
            <a:r>
              <a:rPr lang="en-CA" sz="1600" dirty="0" smtClean="0"/>
              <a:t>        start :time5.</a:t>
            </a:r>
          </a:p>
          <a:p>
            <a:r>
              <a:rPr lang="en-CA" sz="1600" dirty="0" smtClean="0"/>
              <a:t>        </a:t>
            </a:r>
            <a:r>
              <a:rPr lang="en-CA" sz="1600" dirty="0" err="1" smtClean="0"/>
              <a:t>sampval</a:t>
            </a:r>
            <a:endParaRPr lang="en-CA" sz="1600" dirty="0" smtClean="0"/>
          </a:p>
          <a:p>
            <a:r>
              <a:rPr lang="en-CA" sz="1600" dirty="0" smtClean="0"/>
              <a:t>        </a:t>
            </a:r>
            <a:r>
              <a:rPr lang="en-CA" sz="1600" dirty="0" err="1" smtClean="0"/>
              <a:t>nullcode</a:t>
            </a:r>
            <a:r>
              <a:rPr lang="en-CA" sz="1600" dirty="0" smtClean="0"/>
              <a:t> :$char2.</a:t>
            </a:r>
          </a:p>
          <a:p>
            <a:r>
              <a:rPr lang="en-CA" sz="1600" dirty="0" smtClean="0"/>
              <a:t>        </a:t>
            </a:r>
            <a:r>
              <a:rPr lang="en-CA" sz="1600" dirty="0" err="1" smtClean="0"/>
              <a:t>collfreq</a:t>
            </a:r>
            <a:r>
              <a:rPr lang="en-CA" sz="1600" dirty="0" smtClean="0"/>
              <a:t> :$char1.</a:t>
            </a:r>
          </a:p>
          <a:p>
            <a:r>
              <a:rPr lang="en-CA" sz="1600" dirty="0" smtClean="0"/>
              <a:t>        </a:t>
            </a:r>
            <a:r>
              <a:rPr lang="en-CA" sz="1600" dirty="0" err="1" smtClean="0"/>
              <a:t>altmpid</a:t>
            </a:r>
            <a:r>
              <a:rPr lang="en-CA" sz="1600" dirty="0" smtClean="0"/>
              <a:t> :$char1.</a:t>
            </a:r>
          </a:p>
          <a:p>
            <a:r>
              <a:rPr lang="pt-BR" sz="1600" dirty="0" smtClean="0"/>
              <a:t>        qual1: $char2. qual2: $char2. qual3: $char2. qual4: $char2. qual5: $char2.</a:t>
            </a:r>
          </a:p>
          <a:p>
            <a:r>
              <a:rPr lang="pt-BR" sz="1600" dirty="0" smtClean="0"/>
              <a:t>        qual6: $char2. qual7: $char2. qual8: $char2. qual9: $char2. qual10: $char2.</a:t>
            </a:r>
          </a:p>
          <a:p>
            <a:r>
              <a:rPr lang="en-CA" sz="1600" dirty="0" smtClean="0"/>
              <a:t>        </a:t>
            </a:r>
            <a:r>
              <a:rPr lang="en-CA" sz="1600" dirty="0" err="1" smtClean="0"/>
              <a:t>methdl</a:t>
            </a:r>
            <a:endParaRPr lang="en-CA" sz="1600" dirty="0" smtClean="0"/>
          </a:p>
          <a:p>
            <a:r>
              <a:rPr lang="en-CA" sz="1600" dirty="0" smtClean="0"/>
              <a:t>        </a:t>
            </a:r>
            <a:r>
              <a:rPr lang="en-CA" sz="1600" dirty="0" err="1" smtClean="0"/>
              <a:t>uncert</a:t>
            </a:r>
            <a:r>
              <a:rPr lang="en-CA" sz="1600" dirty="0" smtClean="0"/>
              <a:t> ;</a:t>
            </a:r>
          </a:p>
          <a:p>
            <a:r>
              <a:rPr lang="en-CA" sz="1600" dirty="0" smtClean="0"/>
              <a:t>           …</a:t>
            </a:r>
            <a:endParaRPr lang="en-CA"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AQS Data</a:t>
            </a:r>
            <a:endParaRPr lang="en-CA" dirty="0"/>
          </a:p>
        </p:txBody>
      </p:sp>
      <p:sp>
        <p:nvSpPr>
          <p:cNvPr id="4" name="Rectangle 3"/>
          <p:cNvSpPr/>
          <p:nvPr/>
        </p:nvSpPr>
        <p:spPr>
          <a:xfrm>
            <a:off x="762000" y="1524000"/>
            <a:ext cx="7772400" cy="4801314"/>
          </a:xfrm>
          <a:prstGeom prst="rect">
            <a:avLst/>
          </a:prstGeom>
        </p:spPr>
        <p:txBody>
          <a:bodyPr wrap="square">
            <a:spAutoFit/>
          </a:bodyPr>
          <a:lstStyle/>
          <a:p>
            <a:r>
              <a:rPr lang="en-CA" sz="1600" dirty="0" smtClean="0"/>
              <a:t>SELECT;</a:t>
            </a:r>
          </a:p>
          <a:p>
            <a:r>
              <a:rPr lang="en-CA" sz="1600" dirty="0" smtClean="0"/>
              <a:t>       WHEN(</a:t>
            </a:r>
            <a:r>
              <a:rPr lang="en-CA" sz="1600" dirty="0" err="1" smtClean="0"/>
              <a:t>sampdur</a:t>
            </a:r>
            <a:r>
              <a:rPr lang="en-CA" sz="1600" dirty="0" smtClean="0"/>
              <a:t> EQ '1') DO; * Hourly;</a:t>
            </a:r>
          </a:p>
          <a:p>
            <a:r>
              <a:rPr lang="en-CA" sz="1600" dirty="0" smtClean="0"/>
              <a:t>        </a:t>
            </a:r>
            <a:r>
              <a:rPr lang="en-CA" sz="1600" dirty="0" err="1" smtClean="0"/>
              <a:t>smdtend</a:t>
            </a:r>
            <a:r>
              <a:rPr lang="en-CA" sz="1600" dirty="0" smtClean="0"/>
              <a:t> = </a:t>
            </a:r>
            <a:r>
              <a:rPr lang="en-CA" sz="1600" dirty="0" err="1" smtClean="0"/>
              <a:t>smdtstr</a:t>
            </a:r>
            <a:r>
              <a:rPr lang="en-CA" sz="1600" dirty="0" smtClean="0"/>
              <a:t> + </a:t>
            </a:r>
            <a:r>
              <a:rPr lang="en-CA" sz="1600" b="1" dirty="0" smtClean="0"/>
              <a:t>3600;</a:t>
            </a:r>
          </a:p>
          <a:p>
            <a:r>
              <a:rPr lang="en-CA" sz="1600" dirty="0" smtClean="0"/>
              <a:t>        END;</a:t>
            </a:r>
          </a:p>
          <a:p>
            <a:r>
              <a:rPr lang="en-CA" sz="1600" dirty="0" smtClean="0"/>
              <a:t>       WHEN(</a:t>
            </a:r>
            <a:r>
              <a:rPr lang="en-CA" sz="1600" dirty="0" err="1" smtClean="0"/>
              <a:t>sampdur</a:t>
            </a:r>
            <a:r>
              <a:rPr lang="en-CA" sz="1600" dirty="0" smtClean="0"/>
              <a:t> EQ 'H') DO; * 5 minute ;</a:t>
            </a:r>
          </a:p>
          <a:p>
            <a:r>
              <a:rPr lang="en-CA" sz="1600" dirty="0" smtClean="0"/>
              <a:t>        </a:t>
            </a:r>
            <a:r>
              <a:rPr lang="en-CA" sz="1600" dirty="0" err="1" smtClean="0"/>
              <a:t>smdtend</a:t>
            </a:r>
            <a:r>
              <a:rPr lang="en-CA" sz="1600" dirty="0" smtClean="0"/>
              <a:t> = </a:t>
            </a:r>
            <a:r>
              <a:rPr lang="en-CA" sz="1600" dirty="0" err="1" smtClean="0"/>
              <a:t>smdtstr</a:t>
            </a:r>
            <a:r>
              <a:rPr lang="en-CA" sz="1600" dirty="0" smtClean="0"/>
              <a:t> + </a:t>
            </a:r>
            <a:r>
              <a:rPr lang="en-CA" sz="1600" b="1" dirty="0" smtClean="0"/>
              <a:t>300;</a:t>
            </a:r>
          </a:p>
          <a:p>
            <a:r>
              <a:rPr lang="en-CA" sz="1600" dirty="0" smtClean="0"/>
              <a:t>        END;</a:t>
            </a:r>
          </a:p>
          <a:p>
            <a:r>
              <a:rPr lang="en-CA" sz="1600" dirty="0" smtClean="0"/>
              <a:t>       WHEN(</a:t>
            </a:r>
            <a:r>
              <a:rPr lang="en-CA" sz="1600" dirty="0" err="1" smtClean="0"/>
              <a:t>sampdur</a:t>
            </a:r>
            <a:r>
              <a:rPr lang="en-CA" sz="1600" dirty="0" smtClean="0"/>
              <a:t> EQ '7') DO; * Daily;</a:t>
            </a:r>
          </a:p>
          <a:p>
            <a:r>
              <a:rPr lang="en-CA" sz="1600" dirty="0" smtClean="0"/>
              <a:t>        </a:t>
            </a:r>
            <a:r>
              <a:rPr lang="en-CA" sz="1600" dirty="0" err="1" smtClean="0"/>
              <a:t>smdtend</a:t>
            </a:r>
            <a:r>
              <a:rPr lang="en-CA" sz="1600" dirty="0" smtClean="0"/>
              <a:t> = </a:t>
            </a:r>
            <a:r>
              <a:rPr lang="en-CA" sz="1600" dirty="0" err="1" smtClean="0"/>
              <a:t>smdtstr</a:t>
            </a:r>
            <a:r>
              <a:rPr lang="en-CA" sz="1600" dirty="0" smtClean="0"/>
              <a:t> + </a:t>
            </a:r>
            <a:r>
              <a:rPr lang="en-CA" sz="1600" b="1" dirty="0" smtClean="0"/>
              <a:t>86400;</a:t>
            </a:r>
          </a:p>
          <a:p>
            <a:r>
              <a:rPr lang="en-CA" sz="1600" dirty="0" smtClean="0"/>
              <a:t>        END;</a:t>
            </a:r>
          </a:p>
          <a:p>
            <a:r>
              <a:rPr lang="en-CA" sz="1600" dirty="0" smtClean="0"/>
              <a:t>       OTHERWISE DO;</a:t>
            </a:r>
          </a:p>
          <a:p>
            <a:r>
              <a:rPr lang="en-CA" sz="1600" dirty="0" smtClean="0"/>
              <a:t>        IF   </a:t>
            </a:r>
            <a:r>
              <a:rPr lang="en-CA" sz="1600" dirty="0" err="1" smtClean="0"/>
              <a:t>sampdur</a:t>
            </a:r>
            <a:r>
              <a:rPr lang="en-CA" sz="1600" dirty="0" smtClean="0"/>
              <a:t> NE _</a:t>
            </a:r>
            <a:r>
              <a:rPr lang="en-CA" sz="1600" dirty="0" err="1" smtClean="0"/>
              <a:t>prev_sampdur</a:t>
            </a:r>
            <a:endParaRPr lang="en-CA" sz="1600" dirty="0" smtClean="0"/>
          </a:p>
          <a:p>
            <a:r>
              <a:rPr lang="en-CA" sz="1600" dirty="0" smtClean="0"/>
              <a:t>        THEN PUT 'WARNING: Excluding non-standard sampling period: '</a:t>
            </a:r>
          </a:p>
          <a:p>
            <a:r>
              <a:rPr lang="en-CA" sz="1600" dirty="0" smtClean="0"/>
              <a:t>                  </a:t>
            </a:r>
            <a:r>
              <a:rPr lang="en-CA" sz="1600" dirty="0" err="1" smtClean="0"/>
              <a:t>sampdur</a:t>
            </a:r>
            <a:r>
              <a:rPr lang="en-CA" sz="1600" dirty="0" smtClean="0"/>
              <a:t>= 'hrs, ' </a:t>
            </a:r>
            <a:r>
              <a:rPr lang="en-CA" sz="1600" dirty="0" err="1" smtClean="0"/>
              <a:t>orgstnid</a:t>
            </a:r>
            <a:r>
              <a:rPr lang="en-CA" sz="1600" dirty="0" smtClean="0"/>
              <a:t>= </a:t>
            </a:r>
            <a:r>
              <a:rPr lang="en-CA" sz="1600" dirty="0" err="1" smtClean="0"/>
              <a:t>method_code</a:t>
            </a:r>
            <a:r>
              <a:rPr lang="en-CA" sz="1600" dirty="0" smtClean="0"/>
              <a:t> = ;</a:t>
            </a:r>
          </a:p>
          <a:p>
            <a:r>
              <a:rPr lang="en-CA" sz="1600" dirty="0" smtClean="0"/>
              <a:t>        DELETE;</a:t>
            </a:r>
          </a:p>
          <a:p>
            <a:r>
              <a:rPr lang="en-CA" sz="1600" dirty="0" smtClean="0"/>
              <a:t>        END;</a:t>
            </a:r>
          </a:p>
          <a:p>
            <a:r>
              <a:rPr lang="en-CA" sz="1600" dirty="0" smtClean="0"/>
              <a:t>    END;   * end select;</a:t>
            </a:r>
          </a:p>
          <a:p>
            <a:r>
              <a:rPr lang="en-CA" sz="1600" dirty="0" smtClean="0"/>
              <a:t>…</a:t>
            </a:r>
          </a:p>
          <a:p>
            <a:r>
              <a:rPr lang="en-CA" dirty="0" smtClean="0"/>
              <a:t>  </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 Metadata Fields</a:t>
            </a:r>
            <a:endParaRPr lang="en-CA" dirty="0"/>
          </a:p>
        </p:txBody>
      </p:sp>
      <p:sp>
        <p:nvSpPr>
          <p:cNvPr id="3" name="Content Placeholder 2"/>
          <p:cNvSpPr>
            <a:spLocks noGrp="1"/>
          </p:cNvSpPr>
          <p:nvPr>
            <p:ph idx="1"/>
          </p:nvPr>
        </p:nvSpPr>
        <p:spPr/>
        <p:txBody>
          <a:bodyPr>
            <a:normAutofit/>
          </a:bodyPr>
          <a:lstStyle/>
          <a:p>
            <a:r>
              <a:rPr lang="en-CA" dirty="0" smtClean="0"/>
              <a:t>Parameter code &amp; description</a:t>
            </a:r>
          </a:p>
          <a:p>
            <a:r>
              <a:rPr lang="en-CA" dirty="0" smtClean="0"/>
              <a:t>Method code &amp; Sample analysis description</a:t>
            </a:r>
          </a:p>
          <a:p>
            <a:r>
              <a:rPr lang="en-CA" dirty="0" smtClean="0"/>
              <a:t>Unit code &amp; description</a:t>
            </a:r>
          </a:p>
          <a:p>
            <a:r>
              <a:rPr lang="en-CA" dirty="0" smtClean="0"/>
              <a:t>Sample duration</a:t>
            </a:r>
          </a:p>
          <a:p>
            <a:r>
              <a:rPr lang="en-CA" dirty="0" smtClean="0"/>
              <a:t>Sample collection description</a:t>
            </a:r>
          </a:p>
          <a:p>
            <a:r>
              <a:rPr lang="en-CA" dirty="0" smtClean="0"/>
              <a:t>Method detectable limit</a:t>
            </a:r>
          </a:p>
          <a:p>
            <a:r>
              <a:rPr lang="en-CA" dirty="0" smtClean="0"/>
              <a:t>Unit and/or STP conversion: description</a:t>
            </a:r>
          </a:p>
          <a:p>
            <a:r>
              <a:rPr lang="en-CA" dirty="0" smtClean="0"/>
              <a:t>Unit and/or STP conversion: equation / constant</a:t>
            </a:r>
          </a:p>
          <a:p>
            <a:r>
              <a:rPr lang="en-CA" dirty="0" smtClean="0"/>
              <a:t>NAtChem variable name / unit</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 Metadata and Transform Data</a:t>
            </a:r>
            <a:endParaRPr lang="en-CA" dirty="0"/>
          </a:p>
        </p:txBody>
      </p:sp>
      <p:pic>
        <p:nvPicPr>
          <p:cNvPr id="1026" name="Picture 2"/>
          <p:cNvPicPr>
            <a:picLocks noChangeAspect="1" noChangeArrowheads="1"/>
          </p:cNvPicPr>
          <p:nvPr/>
        </p:nvPicPr>
        <p:blipFill>
          <a:blip r:embed="rId2" cstate="print"/>
          <a:srcRect t="19259" r="52500" b="35483"/>
          <a:stretch>
            <a:fillRect/>
          </a:stretch>
        </p:blipFill>
        <p:spPr bwMode="auto">
          <a:xfrm>
            <a:off x="762000" y="1524000"/>
            <a:ext cx="8229600" cy="5181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Map to NAtChem Metadata Fields</a:t>
            </a:r>
            <a:endParaRPr lang="en-CA" dirty="0"/>
          </a:p>
        </p:txBody>
      </p:sp>
      <p:sp>
        <p:nvSpPr>
          <p:cNvPr id="3" name="Content Placeholder 2"/>
          <p:cNvSpPr>
            <a:spLocks noGrp="1"/>
          </p:cNvSpPr>
          <p:nvPr>
            <p:ph idx="1"/>
          </p:nvPr>
        </p:nvSpPr>
        <p:spPr/>
        <p:txBody>
          <a:bodyPr>
            <a:normAutofit/>
          </a:bodyPr>
          <a:lstStyle/>
          <a:p>
            <a:r>
              <a:rPr lang="en-CA" dirty="0" smtClean="0"/>
              <a:t>Station ID</a:t>
            </a:r>
          </a:p>
          <a:p>
            <a:r>
              <a:rPr lang="en-CA" dirty="0" smtClean="0"/>
              <a:t>Sample start date/time (local standard time)</a:t>
            </a:r>
          </a:p>
          <a:p>
            <a:r>
              <a:rPr lang="en-CA" dirty="0" smtClean="0"/>
              <a:t>Sample end date/time</a:t>
            </a:r>
          </a:p>
          <a:p>
            <a:r>
              <a:rPr lang="en-CA" dirty="0" smtClean="0"/>
              <a:t>Variable name</a:t>
            </a:r>
          </a:p>
          <a:p>
            <a:r>
              <a:rPr lang="en-CA" dirty="0" smtClean="0"/>
              <a:t>Instrument type</a:t>
            </a:r>
          </a:p>
          <a:p>
            <a:r>
              <a:rPr lang="en-CA" dirty="0" smtClean="0"/>
              <a:t>Sampling media or </a:t>
            </a:r>
            <a:r>
              <a:rPr lang="en-CA" dirty="0" smtClean="0"/>
              <a:t>principle</a:t>
            </a:r>
            <a:endParaRPr lang="en-CA" dirty="0" smtClean="0"/>
          </a:p>
          <a:p>
            <a:r>
              <a:rPr lang="en-CA" dirty="0" smtClean="0"/>
              <a:t>Coating or absorbing solution / media</a:t>
            </a:r>
          </a:p>
          <a:p>
            <a:r>
              <a:rPr lang="en-CA" dirty="0" smtClean="0"/>
              <a:t>Humidity or temperature control</a:t>
            </a:r>
          </a:p>
          <a:p>
            <a:pPr>
              <a:buNone/>
            </a:pPr>
            <a:endParaRPr lang="en-CA" dirty="0" smtClean="0"/>
          </a:p>
          <a:p>
            <a:pPr>
              <a:buNone/>
            </a:pPr>
            <a:r>
              <a:rPr lang="en-CA" dirty="0" smtClean="0"/>
              <a:t>… continued</a:t>
            </a:r>
          </a:p>
          <a:p>
            <a:pPr>
              <a:buNone/>
            </a:pP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Inlet type</a:t>
            </a:r>
          </a:p>
          <a:p>
            <a:r>
              <a:rPr lang="en-CA" dirty="0" smtClean="0"/>
              <a:t>Size cut</a:t>
            </a:r>
          </a:p>
          <a:p>
            <a:r>
              <a:rPr lang="en-CA" dirty="0" smtClean="0"/>
              <a:t>Sample analysis method</a:t>
            </a:r>
          </a:p>
          <a:p>
            <a:r>
              <a:rPr lang="en-CA" dirty="0" smtClean="0"/>
              <a:t>Solubility type</a:t>
            </a:r>
          </a:p>
          <a:p>
            <a:r>
              <a:rPr lang="en-CA" dirty="0" smtClean="0"/>
              <a:t>Standard temperature and pressure</a:t>
            </a:r>
          </a:p>
          <a:p>
            <a:r>
              <a:rPr lang="en-CA" dirty="0" smtClean="0"/>
              <a:t>Blank correction</a:t>
            </a:r>
          </a:p>
          <a:p>
            <a:r>
              <a:rPr lang="en-CA" dirty="0" smtClean="0"/>
              <a:t>Value</a:t>
            </a:r>
          </a:p>
          <a:p>
            <a:r>
              <a:rPr lang="en-CA" dirty="0" smtClean="0"/>
              <a:t>NAtChem flag</a:t>
            </a:r>
            <a:endParaRPr lang="en-CA" dirty="0"/>
          </a:p>
        </p:txBody>
      </p:sp>
      <p:sp>
        <p:nvSpPr>
          <p:cNvPr id="4" name="Title 1"/>
          <p:cNvSpPr>
            <a:spLocks noGrp="1"/>
          </p:cNvSpPr>
          <p:nvPr>
            <p:ph type="title"/>
          </p:nvPr>
        </p:nvSpPr>
        <p:spPr>
          <a:xfrm>
            <a:off x="762000" y="274638"/>
            <a:ext cx="8153400" cy="1066800"/>
          </a:xfrm>
        </p:spPr>
        <p:txBody>
          <a:bodyPr/>
          <a:lstStyle/>
          <a:p>
            <a:r>
              <a:rPr lang="en-CA" dirty="0" smtClean="0"/>
              <a:t>Map to NAtChem Metadata Fields</a:t>
            </a: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NAtChem Database</a:t>
            </a:r>
            <a:endParaRPr lang="en-CA" dirty="0"/>
          </a:p>
        </p:txBody>
      </p:sp>
      <p:pic>
        <p:nvPicPr>
          <p:cNvPr id="2050" name="Picture 2"/>
          <p:cNvPicPr>
            <a:picLocks noChangeAspect="1" noChangeArrowheads="1"/>
          </p:cNvPicPr>
          <p:nvPr/>
        </p:nvPicPr>
        <p:blipFill>
          <a:blip r:embed="rId2" cstate="print"/>
          <a:srcRect l="9583" r="50208" b="13333"/>
          <a:stretch>
            <a:fillRect/>
          </a:stretch>
        </p:blipFill>
        <p:spPr bwMode="auto">
          <a:xfrm>
            <a:off x="838200" y="1524000"/>
            <a:ext cx="7918938" cy="4800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NAtChem Database Facility</a:t>
            </a:r>
            <a:endParaRPr lang="en-CA" dirty="0"/>
          </a:p>
        </p:txBody>
      </p:sp>
      <p:grpSp>
        <p:nvGrpSpPr>
          <p:cNvPr id="4" name="Group 62"/>
          <p:cNvGrpSpPr>
            <a:grpSpLocks/>
          </p:cNvGrpSpPr>
          <p:nvPr/>
        </p:nvGrpSpPr>
        <p:grpSpPr bwMode="auto">
          <a:xfrm>
            <a:off x="1219200" y="1600200"/>
            <a:ext cx="6781800" cy="4689475"/>
            <a:chOff x="768" y="1120"/>
            <a:chExt cx="4272" cy="2954"/>
          </a:xfrm>
        </p:grpSpPr>
        <p:cxnSp>
          <p:nvCxnSpPr>
            <p:cNvPr id="5" name="AutoShape 3"/>
            <p:cNvCxnSpPr>
              <a:cxnSpLocks noChangeShapeType="1"/>
              <a:stCxn id="53" idx="1"/>
            </p:cNvCxnSpPr>
            <p:nvPr/>
          </p:nvCxnSpPr>
          <p:spPr bwMode="auto">
            <a:xfrm rot="10800000" flipV="1">
              <a:off x="1323" y="2787"/>
              <a:ext cx="879" cy="333"/>
            </a:xfrm>
            <a:prstGeom prst="bentConnector3">
              <a:avLst>
                <a:gd name="adj1" fmla="val 100681"/>
              </a:avLst>
            </a:prstGeom>
            <a:noFill/>
            <a:ln w="19050">
              <a:solidFill>
                <a:schemeClr val="tx1"/>
              </a:solidFill>
              <a:miter lim="800000"/>
              <a:headEnd/>
              <a:tailEnd type="triangle" w="med" len="med"/>
            </a:ln>
          </p:spPr>
        </p:cxnSp>
        <p:grpSp>
          <p:nvGrpSpPr>
            <p:cNvPr id="6" name="Group 4"/>
            <p:cNvGrpSpPr>
              <a:grpSpLocks/>
            </p:cNvGrpSpPr>
            <p:nvPr/>
          </p:nvGrpSpPr>
          <p:grpSpPr bwMode="auto">
            <a:xfrm>
              <a:off x="2112" y="1248"/>
              <a:ext cx="1250" cy="432"/>
              <a:chOff x="2016" y="1296"/>
              <a:chExt cx="1248" cy="432"/>
            </a:xfrm>
          </p:grpSpPr>
          <p:sp>
            <p:nvSpPr>
              <p:cNvPr id="59" name="Rectangle 5"/>
              <p:cNvSpPr>
                <a:spLocks noChangeArrowheads="1"/>
              </p:cNvSpPr>
              <p:nvPr/>
            </p:nvSpPr>
            <p:spPr bwMode="auto">
              <a:xfrm>
                <a:off x="2016" y="1296"/>
                <a:ext cx="1248" cy="432"/>
              </a:xfrm>
              <a:prstGeom prst="rect">
                <a:avLst/>
              </a:prstGeom>
              <a:solidFill>
                <a:srgbClr val="FFFF99"/>
              </a:solidFill>
              <a:ln w="9525">
                <a:solidFill>
                  <a:srgbClr val="000000"/>
                </a:solidFill>
                <a:miter lim="800000"/>
                <a:headEnd/>
                <a:tailEnd/>
              </a:ln>
            </p:spPr>
            <p:txBody>
              <a:bodyPr wrap="none" lIns="0" tIns="0" rIns="0" bIns="0">
                <a:spAutoFit/>
              </a:bodyPr>
              <a:lstStyle/>
              <a:p>
                <a:pPr>
                  <a:lnSpc>
                    <a:spcPct val="80000"/>
                  </a:lnSpc>
                  <a:spcBef>
                    <a:spcPct val="30000"/>
                  </a:spcBef>
                  <a:buFontTx/>
                  <a:buChar char="–"/>
                </a:pPr>
                <a:endParaRPr lang="en-US" sz="2800">
                  <a:latin typeface="Comic Sans MS" pitchFamily="66" charset="0"/>
                </a:endParaRPr>
              </a:p>
            </p:txBody>
          </p:sp>
          <p:sp>
            <p:nvSpPr>
              <p:cNvPr id="60" name="Rectangle 6"/>
              <p:cNvSpPr>
                <a:spLocks noChangeArrowheads="1"/>
              </p:cNvSpPr>
              <p:nvPr/>
            </p:nvSpPr>
            <p:spPr bwMode="auto">
              <a:xfrm>
                <a:off x="2070" y="1333"/>
                <a:ext cx="1162"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Quality Controlled</a:t>
                </a:r>
                <a:endParaRPr lang="en-US" b="1">
                  <a:latin typeface="Times New Roman" pitchFamily="18" charset="0"/>
                </a:endParaRPr>
              </a:p>
            </p:txBody>
          </p:sp>
          <p:sp>
            <p:nvSpPr>
              <p:cNvPr id="61" name="Rectangle 7"/>
              <p:cNvSpPr>
                <a:spLocks noChangeArrowheads="1"/>
              </p:cNvSpPr>
              <p:nvPr/>
            </p:nvSpPr>
            <p:spPr bwMode="auto">
              <a:xfrm>
                <a:off x="2247" y="1505"/>
                <a:ext cx="850"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Original Data</a:t>
                </a:r>
                <a:endParaRPr lang="en-US" b="1">
                  <a:latin typeface="Times New Roman" pitchFamily="18" charset="0"/>
                </a:endParaRPr>
              </a:p>
            </p:txBody>
          </p:sp>
        </p:grpSp>
        <p:grpSp>
          <p:nvGrpSpPr>
            <p:cNvPr id="7" name="Group 8"/>
            <p:cNvGrpSpPr>
              <a:grpSpLocks/>
            </p:cNvGrpSpPr>
            <p:nvPr/>
          </p:nvGrpSpPr>
          <p:grpSpPr bwMode="auto">
            <a:xfrm>
              <a:off x="2352" y="1680"/>
              <a:ext cx="795" cy="672"/>
              <a:chOff x="2256" y="1728"/>
              <a:chExt cx="794" cy="672"/>
            </a:xfrm>
          </p:grpSpPr>
          <p:grpSp>
            <p:nvGrpSpPr>
              <p:cNvPr id="54" name="Group 9"/>
              <p:cNvGrpSpPr>
                <a:grpSpLocks/>
              </p:cNvGrpSpPr>
              <p:nvPr/>
            </p:nvGrpSpPr>
            <p:grpSpPr bwMode="auto">
              <a:xfrm>
                <a:off x="2256" y="1968"/>
                <a:ext cx="794" cy="432"/>
                <a:chOff x="2256" y="1968"/>
                <a:chExt cx="794" cy="432"/>
              </a:xfrm>
            </p:grpSpPr>
            <p:sp>
              <p:nvSpPr>
                <p:cNvPr id="56" name="Freeform 10"/>
                <p:cNvSpPr>
                  <a:spLocks/>
                </p:cNvSpPr>
                <p:nvPr/>
              </p:nvSpPr>
              <p:spPr bwMode="auto">
                <a:xfrm>
                  <a:off x="2256" y="1968"/>
                  <a:ext cx="794" cy="432"/>
                </a:xfrm>
                <a:custGeom>
                  <a:avLst/>
                  <a:gdLst>
                    <a:gd name="T0" fmla="*/ 104 w 160"/>
                    <a:gd name="T1" fmla="*/ 0 h 128"/>
                    <a:gd name="T2" fmla="*/ 0 w 160"/>
                    <a:gd name="T3" fmla="*/ 71 h 128"/>
                    <a:gd name="T4" fmla="*/ 0 w 160"/>
                    <a:gd name="T5" fmla="*/ 361 h 128"/>
                    <a:gd name="T6" fmla="*/ 104 w 160"/>
                    <a:gd name="T7" fmla="*/ 432 h 128"/>
                    <a:gd name="T8" fmla="*/ 690 w 160"/>
                    <a:gd name="T9" fmla="*/ 432 h 128"/>
                    <a:gd name="T10" fmla="*/ 794 w 160"/>
                    <a:gd name="T11" fmla="*/ 361 h 128"/>
                    <a:gd name="T12" fmla="*/ 794 w 160"/>
                    <a:gd name="T13" fmla="*/ 71 h 128"/>
                    <a:gd name="T14" fmla="*/ 690 w 160"/>
                    <a:gd name="T15" fmla="*/ 0 h 128"/>
                    <a:gd name="T16" fmla="*/ 104 w 160"/>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8"/>
                    <a:gd name="T29" fmla="*/ 160 w 160"/>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8">
                      <a:moveTo>
                        <a:pt x="21" y="0"/>
                      </a:moveTo>
                      <a:cubicBezTo>
                        <a:pt x="10" y="0"/>
                        <a:pt x="0" y="10"/>
                        <a:pt x="0" y="21"/>
                      </a:cubicBezTo>
                      <a:lnTo>
                        <a:pt x="0" y="107"/>
                      </a:lnTo>
                      <a:cubicBezTo>
                        <a:pt x="0" y="118"/>
                        <a:pt x="10" y="128"/>
                        <a:pt x="21" y="128"/>
                      </a:cubicBezTo>
                      <a:lnTo>
                        <a:pt x="139" y="128"/>
                      </a:lnTo>
                      <a:cubicBezTo>
                        <a:pt x="150" y="128"/>
                        <a:pt x="160" y="118"/>
                        <a:pt x="160" y="107"/>
                      </a:cubicBezTo>
                      <a:lnTo>
                        <a:pt x="160" y="21"/>
                      </a:lnTo>
                      <a:cubicBezTo>
                        <a:pt x="160" y="10"/>
                        <a:pt x="150" y="0"/>
                        <a:pt x="139" y="0"/>
                      </a:cubicBezTo>
                      <a:lnTo>
                        <a:pt x="21" y="0"/>
                      </a:lnTo>
                      <a:close/>
                    </a:path>
                  </a:pathLst>
                </a:custGeom>
                <a:solidFill>
                  <a:srgbClr val="FF99CC"/>
                </a:solidFill>
                <a:ln w="9525">
                  <a:solidFill>
                    <a:srgbClr val="000000"/>
                  </a:solidFill>
                  <a:round/>
                  <a:headEnd/>
                  <a:tailEnd/>
                </a:ln>
              </p:spPr>
              <p:txBody>
                <a:bodyPr wrap="none" lIns="0" tIns="0" rIns="0" bIns="0">
                  <a:spAutoFit/>
                </a:bodyPr>
                <a:lstStyle/>
                <a:p>
                  <a:endParaRPr lang="en-CA"/>
                </a:p>
              </p:txBody>
            </p:sp>
            <p:sp>
              <p:nvSpPr>
                <p:cNvPr id="57" name="Rectangle 11"/>
                <p:cNvSpPr>
                  <a:spLocks noChangeArrowheads="1"/>
                </p:cNvSpPr>
                <p:nvPr/>
              </p:nvSpPr>
              <p:spPr bwMode="auto">
                <a:xfrm>
                  <a:off x="2304" y="2004"/>
                  <a:ext cx="703"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Conversion</a:t>
                  </a:r>
                  <a:endParaRPr lang="en-US" b="1">
                    <a:latin typeface="Times New Roman" pitchFamily="18" charset="0"/>
                  </a:endParaRPr>
                </a:p>
              </p:txBody>
            </p:sp>
            <p:sp>
              <p:nvSpPr>
                <p:cNvPr id="58" name="Rectangle 12"/>
                <p:cNvSpPr>
                  <a:spLocks noChangeArrowheads="1"/>
                </p:cNvSpPr>
                <p:nvPr/>
              </p:nvSpPr>
              <p:spPr bwMode="auto">
                <a:xfrm>
                  <a:off x="2404" y="2172"/>
                  <a:ext cx="551"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Program</a:t>
                  </a:r>
                  <a:endParaRPr lang="en-US" b="1">
                    <a:latin typeface="Times New Roman" pitchFamily="18" charset="0"/>
                  </a:endParaRPr>
                </a:p>
              </p:txBody>
            </p:sp>
          </p:grpSp>
          <p:sp>
            <p:nvSpPr>
              <p:cNvPr id="55" name="Line 13"/>
              <p:cNvSpPr>
                <a:spLocks noChangeShapeType="1"/>
              </p:cNvSpPr>
              <p:nvPr/>
            </p:nvSpPr>
            <p:spPr bwMode="auto">
              <a:xfrm>
                <a:off x="2640" y="1728"/>
                <a:ext cx="0" cy="240"/>
              </a:xfrm>
              <a:prstGeom prst="line">
                <a:avLst/>
              </a:prstGeom>
              <a:noFill/>
              <a:ln w="19050">
                <a:solidFill>
                  <a:schemeClr val="tx1"/>
                </a:solidFill>
                <a:round/>
                <a:headEnd/>
                <a:tailEnd type="triangle" w="med" len="med"/>
              </a:ln>
            </p:spPr>
            <p:txBody>
              <a:bodyPr wrap="none" lIns="0" tIns="0" rIns="0" bIns="0">
                <a:spAutoFit/>
              </a:bodyPr>
              <a:lstStyle/>
              <a:p>
                <a:endParaRPr lang="en-CA"/>
              </a:p>
            </p:txBody>
          </p:sp>
        </p:grpSp>
        <p:grpSp>
          <p:nvGrpSpPr>
            <p:cNvPr id="8" name="Group 14"/>
            <p:cNvGrpSpPr>
              <a:grpSpLocks/>
            </p:cNvGrpSpPr>
            <p:nvPr/>
          </p:nvGrpSpPr>
          <p:grpSpPr bwMode="auto">
            <a:xfrm>
              <a:off x="2160" y="2352"/>
              <a:ext cx="1183" cy="576"/>
              <a:chOff x="2064" y="2400"/>
              <a:chExt cx="1182" cy="576"/>
            </a:xfrm>
          </p:grpSpPr>
          <p:grpSp>
            <p:nvGrpSpPr>
              <p:cNvPr id="50" name="Group 15"/>
              <p:cNvGrpSpPr>
                <a:grpSpLocks/>
              </p:cNvGrpSpPr>
              <p:nvPr/>
            </p:nvGrpSpPr>
            <p:grpSpPr bwMode="auto">
              <a:xfrm>
                <a:off x="2064" y="2688"/>
                <a:ext cx="1182" cy="288"/>
                <a:chOff x="2064" y="2688"/>
                <a:chExt cx="1182" cy="288"/>
              </a:xfrm>
            </p:grpSpPr>
            <p:sp>
              <p:nvSpPr>
                <p:cNvPr id="52" name="Freeform 16"/>
                <p:cNvSpPr>
                  <a:spLocks/>
                </p:cNvSpPr>
                <p:nvPr/>
              </p:nvSpPr>
              <p:spPr bwMode="auto">
                <a:xfrm>
                  <a:off x="2064" y="2688"/>
                  <a:ext cx="1182" cy="288"/>
                </a:xfrm>
                <a:custGeom>
                  <a:avLst/>
                  <a:gdLst>
                    <a:gd name="T0" fmla="*/ 65 w 256"/>
                    <a:gd name="T1" fmla="*/ 0 h 82"/>
                    <a:gd name="T2" fmla="*/ 0 w 256"/>
                    <a:gd name="T3" fmla="*/ 49 h 82"/>
                    <a:gd name="T4" fmla="*/ 0 w 256"/>
                    <a:gd name="T5" fmla="*/ 242 h 82"/>
                    <a:gd name="T6" fmla="*/ 65 w 256"/>
                    <a:gd name="T7" fmla="*/ 288 h 82"/>
                    <a:gd name="T8" fmla="*/ 1117 w 256"/>
                    <a:gd name="T9" fmla="*/ 288 h 82"/>
                    <a:gd name="T10" fmla="*/ 1182 w 256"/>
                    <a:gd name="T11" fmla="*/ 242 h 82"/>
                    <a:gd name="T12" fmla="*/ 1182 w 256"/>
                    <a:gd name="T13" fmla="*/ 49 h 82"/>
                    <a:gd name="T14" fmla="*/ 1117 w 256"/>
                    <a:gd name="T15" fmla="*/ 0 h 82"/>
                    <a:gd name="T16" fmla="*/ 65 w 256"/>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6"/>
                    <a:gd name="T28" fmla="*/ 0 h 82"/>
                    <a:gd name="T29" fmla="*/ 256 w 256"/>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6" h="82">
                      <a:moveTo>
                        <a:pt x="14" y="0"/>
                      </a:moveTo>
                      <a:cubicBezTo>
                        <a:pt x="6" y="0"/>
                        <a:pt x="0" y="6"/>
                        <a:pt x="0" y="14"/>
                      </a:cubicBezTo>
                      <a:lnTo>
                        <a:pt x="0" y="69"/>
                      </a:lnTo>
                      <a:cubicBezTo>
                        <a:pt x="0" y="76"/>
                        <a:pt x="6" y="82"/>
                        <a:pt x="14" y="82"/>
                      </a:cubicBezTo>
                      <a:lnTo>
                        <a:pt x="242" y="82"/>
                      </a:lnTo>
                      <a:cubicBezTo>
                        <a:pt x="250" y="82"/>
                        <a:pt x="256" y="76"/>
                        <a:pt x="256" y="69"/>
                      </a:cubicBezTo>
                      <a:lnTo>
                        <a:pt x="256" y="14"/>
                      </a:lnTo>
                      <a:cubicBezTo>
                        <a:pt x="256" y="6"/>
                        <a:pt x="250" y="0"/>
                        <a:pt x="242" y="0"/>
                      </a:cubicBezTo>
                      <a:lnTo>
                        <a:pt x="14" y="0"/>
                      </a:lnTo>
                      <a:close/>
                    </a:path>
                  </a:pathLst>
                </a:custGeom>
                <a:solidFill>
                  <a:srgbClr val="FF99CC"/>
                </a:solidFill>
                <a:ln w="9525">
                  <a:solidFill>
                    <a:srgbClr val="000000"/>
                  </a:solidFill>
                  <a:round/>
                  <a:headEnd/>
                  <a:tailEnd/>
                </a:ln>
              </p:spPr>
              <p:txBody>
                <a:bodyPr wrap="none" lIns="0" tIns="0" rIns="0" bIns="0">
                  <a:spAutoFit/>
                </a:bodyPr>
                <a:lstStyle/>
                <a:p>
                  <a:endParaRPr lang="en-CA"/>
                </a:p>
              </p:txBody>
            </p:sp>
            <p:sp>
              <p:nvSpPr>
                <p:cNvPr id="53" name="Rectangle 17"/>
                <p:cNvSpPr>
                  <a:spLocks noChangeArrowheads="1"/>
                </p:cNvSpPr>
                <p:nvPr/>
              </p:nvSpPr>
              <p:spPr bwMode="auto">
                <a:xfrm>
                  <a:off x="2106" y="2748"/>
                  <a:ext cx="1139"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Quality Assurance</a:t>
                  </a:r>
                  <a:endParaRPr lang="en-US" b="1">
                    <a:latin typeface="Times New Roman" pitchFamily="18" charset="0"/>
                  </a:endParaRPr>
                </a:p>
              </p:txBody>
            </p:sp>
          </p:grpSp>
          <p:sp>
            <p:nvSpPr>
              <p:cNvPr id="51" name="Line 18"/>
              <p:cNvSpPr>
                <a:spLocks noChangeShapeType="1"/>
              </p:cNvSpPr>
              <p:nvPr/>
            </p:nvSpPr>
            <p:spPr bwMode="auto">
              <a:xfrm>
                <a:off x="2640" y="2400"/>
                <a:ext cx="0" cy="288"/>
              </a:xfrm>
              <a:prstGeom prst="line">
                <a:avLst/>
              </a:prstGeom>
              <a:noFill/>
              <a:ln w="19050">
                <a:solidFill>
                  <a:schemeClr val="tx1"/>
                </a:solidFill>
                <a:round/>
                <a:headEnd/>
                <a:tailEnd type="triangle" w="med" len="med"/>
              </a:ln>
            </p:spPr>
            <p:txBody>
              <a:bodyPr wrap="none" lIns="0" tIns="0" rIns="0" bIns="0">
                <a:spAutoFit/>
              </a:bodyPr>
              <a:lstStyle/>
              <a:p>
                <a:endParaRPr lang="en-CA"/>
              </a:p>
            </p:txBody>
          </p:sp>
        </p:grpSp>
        <p:sp>
          <p:nvSpPr>
            <p:cNvPr id="9" name="Line 19"/>
            <p:cNvSpPr>
              <a:spLocks noChangeShapeType="1"/>
            </p:cNvSpPr>
            <p:nvPr/>
          </p:nvSpPr>
          <p:spPr bwMode="auto">
            <a:xfrm flipH="1">
              <a:off x="3115" y="1344"/>
              <a:ext cx="1013" cy="720"/>
            </a:xfrm>
            <a:prstGeom prst="line">
              <a:avLst/>
            </a:prstGeom>
            <a:noFill/>
            <a:ln w="19050">
              <a:solidFill>
                <a:schemeClr val="tx1"/>
              </a:solidFill>
              <a:round/>
              <a:headEnd/>
              <a:tailEnd type="triangle" w="med" len="med"/>
            </a:ln>
          </p:spPr>
          <p:txBody>
            <a:bodyPr lIns="92075" tIns="46038" rIns="92075" bIns="46038"/>
            <a:lstStyle/>
            <a:p>
              <a:endParaRPr lang="en-CA"/>
            </a:p>
          </p:txBody>
        </p:sp>
        <p:sp>
          <p:nvSpPr>
            <p:cNvPr id="10" name="Line 20"/>
            <p:cNvSpPr>
              <a:spLocks noChangeShapeType="1"/>
            </p:cNvSpPr>
            <p:nvPr/>
          </p:nvSpPr>
          <p:spPr bwMode="auto">
            <a:xfrm flipH="1">
              <a:off x="3122" y="1920"/>
              <a:ext cx="1006" cy="228"/>
            </a:xfrm>
            <a:prstGeom prst="line">
              <a:avLst/>
            </a:prstGeom>
            <a:noFill/>
            <a:ln w="19050">
              <a:solidFill>
                <a:schemeClr val="tx1"/>
              </a:solidFill>
              <a:round/>
              <a:headEnd/>
              <a:tailEnd type="triangle" w="med" len="med"/>
            </a:ln>
          </p:spPr>
          <p:txBody>
            <a:bodyPr lIns="92075" tIns="46038" rIns="92075" bIns="46038"/>
            <a:lstStyle/>
            <a:p>
              <a:endParaRPr lang="en-CA"/>
            </a:p>
          </p:txBody>
        </p:sp>
        <p:sp>
          <p:nvSpPr>
            <p:cNvPr id="11" name="Line 21"/>
            <p:cNvSpPr>
              <a:spLocks noChangeShapeType="1"/>
            </p:cNvSpPr>
            <p:nvPr/>
          </p:nvSpPr>
          <p:spPr bwMode="auto">
            <a:xfrm flipH="1" flipV="1">
              <a:off x="3122" y="2208"/>
              <a:ext cx="1054" cy="336"/>
            </a:xfrm>
            <a:prstGeom prst="line">
              <a:avLst/>
            </a:prstGeom>
            <a:noFill/>
            <a:ln w="19050">
              <a:solidFill>
                <a:schemeClr val="tx1"/>
              </a:solidFill>
              <a:round/>
              <a:headEnd/>
              <a:tailEnd type="triangle" w="med" len="med"/>
            </a:ln>
          </p:spPr>
          <p:txBody>
            <a:bodyPr lIns="92075" tIns="46038" rIns="92075" bIns="46038"/>
            <a:lstStyle/>
            <a:p>
              <a:endParaRPr lang="en-CA"/>
            </a:p>
          </p:txBody>
        </p:sp>
        <p:sp>
          <p:nvSpPr>
            <p:cNvPr id="12" name="Rectangle 22"/>
            <p:cNvSpPr>
              <a:spLocks noChangeArrowheads="1"/>
            </p:cNvSpPr>
            <p:nvPr/>
          </p:nvSpPr>
          <p:spPr bwMode="auto">
            <a:xfrm>
              <a:off x="3984" y="2928"/>
              <a:ext cx="1056" cy="288"/>
            </a:xfrm>
            <a:prstGeom prst="rect">
              <a:avLst/>
            </a:prstGeom>
            <a:solidFill>
              <a:srgbClr val="FFCC99"/>
            </a:solidFill>
            <a:ln w="9525">
              <a:solidFill>
                <a:srgbClr val="000000"/>
              </a:solidFill>
              <a:miter lim="800000"/>
              <a:headEnd/>
              <a:tailEnd/>
            </a:ln>
          </p:spPr>
          <p:txBody>
            <a:bodyPr lIns="0" tIns="0" rIns="0" bIns="0">
              <a:spAutoFit/>
            </a:bodyPr>
            <a:lstStyle/>
            <a:p>
              <a:pPr>
                <a:lnSpc>
                  <a:spcPct val="80000"/>
                </a:lnSpc>
                <a:spcBef>
                  <a:spcPct val="30000"/>
                </a:spcBef>
                <a:buFontTx/>
                <a:buChar char="–"/>
              </a:pPr>
              <a:endParaRPr lang="en-US" sz="2800">
                <a:latin typeface="Comic Sans MS" pitchFamily="66" charset="0"/>
              </a:endParaRPr>
            </a:p>
          </p:txBody>
        </p:sp>
        <p:sp>
          <p:nvSpPr>
            <p:cNvPr id="13" name="Rectangle 23"/>
            <p:cNvSpPr>
              <a:spLocks noChangeArrowheads="1"/>
            </p:cNvSpPr>
            <p:nvPr/>
          </p:nvSpPr>
          <p:spPr bwMode="auto">
            <a:xfrm>
              <a:off x="4272" y="2976"/>
              <a:ext cx="556" cy="173"/>
            </a:xfrm>
            <a:prstGeom prst="rect">
              <a:avLst/>
            </a:prstGeom>
            <a:noFill/>
            <a:ln w="9525">
              <a:noFill/>
              <a:miter lim="800000"/>
              <a:headEnd/>
              <a:tailEnd/>
            </a:ln>
          </p:spPr>
          <p:txBody>
            <a:bodyPr wrap="none" lIns="0" tIns="0" rIns="0" bIns="0">
              <a:spAutoFit/>
            </a:bodyPr>
            <a:lstStyle/>
            <a:p>
              <a:pPr eaLnBrk="0" hangingPunct="0"/>
              <a:r>
                <a:rPr lang="en-US" b="1" dirty="0">
                  <a:solidFill>
                    <a:srgbClr val="000000"/>
                  </a:solidFill>
                  <a:latin typeface="Times New Roman" pitchFamily="18" charset="0"/>
                </a:rPr>
                <a:t>Web Site</a:t>
              </a:r>
              <a:endParaRPr lang="en-US" b="1" dirty="0">
                <a:latin typeface="Times New Roman" pitchFamily="18" charset="0"/>
              </a:endParaRPr>
            </a:p>
          </p:txBody>
        </p:sp>
        <p:cxnSp>
          <p:nvCxnSpPr>
            <p:cNvPr id="14" name="AutoShape 24"/>
            <p:cNvCxnSpPr>
              <a:cxnSpLocks noChangeShapeType="1"/>
            </p:cNvCxnSpPr>
            <p:nvPr/>
          </p:nvCxnSpPr>
          <p:spPr bwMode="auto">
            <a:xfrm rot="5400000" flipV="1">
              <a:off x="3289" y="2375"/>
              <a:ext cx="144" cy="1250"/>
            </a:xfrm>
            <a:prstGeom prst="bentConnector4">
              <a:avLst>
                <a:gd name="adj1" fmla="val 93051"/>
                <a:gd name="adj2" fmla="val -403"/>
              </a:avLst>
            </a:prstGeom>
            <a:noFill/>
            <a:ln w="19050">
              <a:solidFill>
                <a:schemeClr val="tx1"/>
              </a:solidFill>
              <a:miter lim="800000"/>
              <a:headEnd/>
              <a:tailEnd type="triangle" w="med" len="med"/>
            </a:ln>
          </p:spPr>
        </p:cxnSp>
        <p:grpSp>
          <p:nvGrpSpPr>
            <p:cNvPr id="15" name="Group 25"/>
            <p:cNvGrpSpPr>
              <a:grpSpLocks/>
            </p:cNvGrpSpPr>
            <p:nvPr/>
          </p:nvGrpSpPr>
          <p:grpSpPr bwMode="auto">
            <a:xfrm>
              <a:off x="970" y="1440"/>
              <a:ext cx="881" cy="507"/>
              <a:chOff x="768" y="1488"/>
              <a:chExt cx="881" cy="507"/>
            </a:xfrm>
          </p:grpSpPr>
          <p:sp>
            <p:nvSpPr>
              <p:cNvPr id="47" name="Oval 26"/>
              <p:cNvSpPr>
                <a:spLocks noChangeArrowheads="1"/>
              </p:cNvSpPr>
              <p:nvPr/>
            </p:nvSpPr>
            <p:spPr bwMode="auto">
              <a:xfrm>
                <a:off x="768" y="1488"/>
                <a:ext cx="881" cy="507"/>
              </a:xfrm>
              <a:prstGeom prst="ellipse">
                <a:avLst/>
              </a:prstGeom>
              <a:solidFill>
                <a:srgbClr val="CCFFCC"/>
              </a:solidFill>
              <a:ln w="9525">
                <a:solidFill>
                  <a:srgbClr val="000000"/>
                </a:solidFill>
                <a:round/>
                <a:headEnd/>
                <a:tailEnd/>
              </a:ln>
            </p:spPr>
            <p:txBody>
              <a:bodyPr wrap="none" lIns="0" tIns="0" rIns="0" bIns="0">
                <a:spAutoFit/>
              </a:bodyPr>
              <a:lstStyle/>
              <a:p>
                <a:pPr>
                  <a:lnSpc>
                    <a:spcPct val="80000"/>
                  </a:lnSpc>
                  <a:spcBef>
                    <a:spcPct val="30000"/>
                  </a:spcBef>
                  <a:buFontTx/>
                  <a:buChar char="–"/>
                </a:pPr>
                <a:endParaRPr lang="en-US" sz="2800">
                  <a:latin typeface="Comic Sans MS" pitchFamily="66" charset="0"/>
                </a:endParaRPr>
              </a:p>
            </p:txBody>
          </p:sp>
          <p:sp>
            <p:nvSpPr>
              <p:cNvPr id="48" name="Rectangle 27"/>
              <p:cNvSpPr>
                <a:spLocks noChangeArrowheads="1"/>
              </p:cNvSpPr>
              <p:nvPr/>
            </p:nvSpPr>
            <p:spPr bwMode="auto">
              <a:xfrm>
                <a:off x="1084" y="1580"/>
                <a:ext cx="296"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Data</a:t>
                </a:r>
                <a:endParaRPr lang="en-US" b="1">
                  <a:latin typeface="Times New Roman" pitchFamily="18" charset="0"/>
                </a:endParaRPr>
              </a:p>
            </p:txBody>
          </p:sp>
          <p:sp>
            <p:nvSpPr>
              <p:cNvPr id="49" name="Rectangle 28"/>
              <p:cNvSpPr>
                <a:spLocks noChangeArrowheads="1"/>
              </p:cNvSpPr>
              <p:nvPr/>
            </p:nvSpPr>
            <p:spPr bwMode="auto">
              <a:xfrm>
                <a:off x="884" y="1748"/>
                <a:ext cx="664"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Originator</a:t>
                </a:r>
                <a:endParaRPr lang="en-US" b="1">
                  <a:latin typeface="Times New Roman" pitchFamily="18" charset="0"/>
                </a:endParaRPr>
              </a:p>
            </p:txBody>
          </p:sp>
        </p:grpSp>
        <p:cxnSp>
          <p:nvCxnSpPr>
            <p:cNvPr id="16" name="AutoShape 29"/>
            <p:cNvCxnSpPr>
              <a:cxnSpLocks noChangeShapeType="1"/>
              <a:stCxn id="47" idx="4"/>
              <a:endCxn id="53" idx="1"/>
            </p:cNvCxnSpPr>
            <p:nvPr/>
          </p:nvCxnSpPr>
          <p:spPr bwMode="auto">
            <a:xfrm rot="16200000" flipH="1">
              <a:off x="1387" y="1971"/>
              <a:ext cx="840" cy="791"/>
            </a:xfrm>
            <a:prstGeom prst="curvedConnector2">
              <a:avLst/>
            </a:prstGeom>
            <a:noFill/>
            <a:ln w="19050">
              <a:solidFill>
                <a:schemeClr val="tx1"/>
              </a:solidFill>
              <a:round/>
              <a:headEnd type="triangle" w="med" len="med"/>
              <a:tailEnd type="triangle" w="med" len="med"/>
            </a:ln>
          </p:spPr>
        </p:cxnSp>
        <p:grpSp>
          <p:nvGrpSpPr>
            <p:cNvPr id="17" name="Group 30"/>
            <p:cNvGrpSpPr>
              <a:grpSpLocks/>
            </p:cNvGrpSpPr>
            <p:nvPr/>
          </p:nvGrpSpPr>
          <p:grpSpPr bwMode="auto">
            <a:xfrm>
              <a:off x="1632" y="3216"/>
              <a:ext cx="1857" cy="432"/>
              <a:chOff x="1536" y="3264"/>
              <a:chExt cx="1856" cy="432"/>
            </a:xfrm>
          </p:grpSpPr>
          <p:grpSp>
            <p:nvGrpSpPr>
              <p:cNvPr id="42" name="Group 31"/>
              <p:cNvGrpSpPr>
                <a:grpSpLocks/>
              </p:cNvGrpSpPr>
              <p:nvPr/>
            </p:nvGrpSpPr>
            <p:grpSpPr bwMode="auto">
              <a:xfrm>
                <a:off x="2016" y="3264"/>
                <a:ext cx="1376" cy="432"/>
                <a:chOff x="2016" y="3264"/>
                <a:chExt cx="1376" cy="432"/>
              </a:xfrm>
            </p:grpSpPr>
            <p:sp>
              <p:nvSpPr>
                <p:cNvPr id="44" name="Rectangle 32"/>
                <p:cNvSpPr>
                  <a:spLocks noChangeArrowheads="1"/>
                </p:cNvSpPr>
                <p:nvPr/>
              </p:nvSpPr>
              <p:spPr bwMode="auto">
                <a:xfrm>
                  <a:off x="2016" y="3264"/>
                  <a:ext cx="1376" cy="432"/>
                </a:xfrm>
                <a:prstGeom prst="rect">
                  <a:avLst/>
                </a:prstGeom>
                <a:solidFill>
                  <a:srgbClr val="FFCC99"/>
                </a:solidFill>
                <a:ln w="9525">
                  <a:solidFill>
                    <a:srgbClr val="000000"/>
                  </a:solidFill>
                  <a:miter lim="800000"/>
                  <a:headEnd/>
                  <a:tailEnd/>
                </a:ln>
              </p:spPr>
              <p:txBody>
                <a:bodyPr wrap="none" lIns="0" tIns="0" rIns="0" bIns="0">
                  <a:spAutoFit/>
                </a:bodyPr>
                <a:lstStyle/>
                <a:p>
                  <a:pPr>
                    <a:lnSpc>
                      <a:spcPct val="80000"/>
                    </a:lnSpc>
                    <a:spcBef>
                      <a:spcPct val="30000"/>
                    </a:spcBef>
                    <a:buFontTx/>
                    <a:buChar char="–"/>
                  </a:pPr>
                  <a:endParaRPr lang="en-US" sz="2800">
                    <a:latin typeface="Comic Sans MS" pitchFamily="66" charset="0"/>
                  </a:endParaRPr>
                </a:p>
              </p:txBody>
            </p:sp>
            <p:sp>
              <p:nvSpPr>
                <p:cNvPr id="45" name="Rectangle 33"/>
                <p:cNvSpPr>
                  <a:spLocks noChangeArrowheads="1"/>
                </p:cNvSpPr>
                <p:nvPr/>
              </p:nvSpPr>
              <p:spPr bwMode="auto">
                <a:xfrm>
                  <a:off x="2154" y="3312"/>
                  <a:ext cx="1195"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Summary Statistics</a:t>
                  </a:r>
                  <a:endParaRPr lang="en-US" b="1">
                    <a:latin typeface="Times New Roman" pitchFamily="18" charset="0"/>
                  </a:endParaRPr>
                </a:p>
              </p:txBody>
            </p:sp>
            <p:sp>
              <p:nvSpPr>
                <p:cNvPr id="46" name="Rectangle 34"/>
                <p:cNvSpPr>
                  <a:spLocks noChangeArrowheads="1"/>
                </p:cNvSpPr>
                <p:nvPr/>
              </p:nvSpPr>
              <p:spPr bwMode="auto">
                <a:xfrm>
                  <a:off x="2452" y="3456"/>
                  <a:ext cx="487"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Archive</a:t>
                  </a:r>
                  <a:endParaRPr lang="en-US" b="1">
                    <a:latin typeface="Times New Roman" pitchFamily="18" charset="0"/>
                  </a:endParaRPr>
                </a:p>
              </p:txBody>
            </p:sp>
          </p:grpSp>
          <p:sp>
            <p:nvSpPr>
              <p:cNvPr id="43" name="Line 35"/>
              <p:cNvSpPr>
                <a:spLocks noChangeShapeType="1"/>
              </p:cNvSpPr>
              <p:nvPr/>
            </p:nvSpPr>
            <p:spPr bwMode="auto">
              <a:xfrm>
                <a:off x="1536" y="3456"/>
                <a:ext cx="480" cy="0"/>
              </a:xfrm>
              <a:prstGeom prst="line">
                <a:avLst/>
              </a:prstGeom>
              <a:noFill/>
              <a:ln w="19050">
                <a:solidFill>
                  <a:schemeClr val="tx1"/>
                </a:solidFill>
                <a:round/>
                <a:headEnd/>
                <a:tailEnd type="triangle" w="med" len="med"/>
              </a:ln>
            </p:spPr>
            <p:txBody>
              <a:bodyPr wrap="none" lIns="0" tIns="0" rIns="0" bIns="0">
                <a:spAutoFit/>
              </a:bodyPr>
              <a:lstStyle/>
              <a:p>
                <a:endParaRPr lang="en-CA"/>
              </a:p>
            </p:txBody>
          </p:sp>
        </p:grpSp>
        <p:cxnSp>
          <p:nvCxnSpPr>
            <p:cNvPr id="18" name="AutoShape 36"/>
            <p:cNvCxnSpPr>
              <a:cxnSpLocks noChangeShapeType="1"/>
              <a:stCxn id="40" idx="2"/>
              <a:endCxn id="12" idx="2"/>
            </p:cNvCxnSpPr>
            <p:nvPr/>
          </p:nvCxnSpPr>
          <p:spPr bwMode="auto">
            <a:xfrm flipV="1">
              <a:off x="3178" y="3216"/>
              <a:ext cx="1334" cy="717"/>
            </a:xfrm>
            <a:prstGeom prst="bentConnector2">
              <a:avLst/>
            </a:prstGeom>
            <a:noFill/>
            <a:ln w="19050">
              <a:solidFill>
                <a:schemeClr val="tx1"/>
              </a:solidFill>
              <a:miter lim="800000"/>
              <a:headEnd/>
              <a:tailEnd type="triangle" w="med" len="med"/>
            </a:ln>
          </p:spPr>
        </p:cxnSp>
        <p:grpSp>
          <p:nvGrpSpPr>
            <p:cNvPr id="19" name="Group 37"/>
            <p:cNvGrpSpPr>
              <a:grpSpLocks/>
            </p:cNvGrpSpPr>
            <p:nvPr/>
          </p:nvGrpSpPr>
          <p:grpSpPr bwMode="auto">
            <a:xfrm>
              <a:off x="1296" y="3552"/>
              <a:ext cx="1882" cy="522"/>
              <a:chOff x="1035" y="3600"/>
              <a:chExt cx="2046" cy="522"/>
            </a:xfrm>
          </p:grpSpPr>
          <p:grpSp>
            <p:nvGrpSpPr>
              <p:cNvPr id="36" name="Group 38"/>
              <p:cNvGrpSpPr>
                <a:grpSpLocks/>
              </p:cNvGrpSpPr>
              <p:nvPr/>
            </p:nvGrpSpPr>
            <p:grpSpPr bwMode="auto">
              <a:xfrm>
                <a:off x="1035" y="3600"/>
                <a:ext cx="2046" cy="522"/>
                <a:chOff x="1035" y="3600"/>
                <a:chExt cx="2046" cy="522"/>
              </a:xfrm>
            </p:grpSpPr>
            <p:grpSp>
              <p:nvGrpSpPr>
                <p:cNvPr id="38" name="Group 39"/>
                <p:cNvGrpSpPr>
                  <a:grpSpLocks/>
                </p:cNvGrpSpPr>
                <p:nvPr/>
              </p:nvGrpSpPr>
              <p:grpSpPr bwMode="auto">
                <a:xfrm>
                  <a:off x="2304" y="3840"/>
                  <a:ext cx="777" cy="282"/>
                  <a:chOff x="2304" y="3840"/>
                  <a:chExt cx="777" cy="282"/>
                </a:xfrm>
              </p:grpSpPr>
              <p:sp>
                <p:nvSpPr>
                  <p:cNvPr id="40" name="Freeform 40"/>
                  <p:cNvSpPr>
                    <a:spLocks/>
                  </p:cNvSpPr>
                  <p:nvPr/>
                </p:nvSpPr>
                <p:spPr bwMode="auto">
                  <a:xfrm>
                    <a:off x="2304" y="3840"/>
                    <a:ext cx="777" cy="282"/>
                  </a:xfrm>
                  <a:custGeom>
                    <a:avLst/>
                    <a:gdLst>
                      <a:gd name="T0" fmla="*/ 644 w 140"/>
                      <a:gd name="T1" fmla="*/ 0 h 64"/>
                      <a:gd name="T2" fmla="*/ 733 w 140"/>
                      <a:gd name="T3" fmla="*/ 40 h 64"/>
                      <a:gd name="T4" fmla="*/ 777 w 140"/>
                      <a:gd name="T5" fmla="*/ 141 h 64"/>
                      <a:gd name="T6" fmla="*/ 733 w 140"/>
                      <a:gd name="T7" fmla="*/ 242 h 64"/>
                      <a:gd name="T8" fmla="*/ 644 w 140"/>
                      <a:gd name="T9" fmla="*/ 282 h 64"/>
                      <a:gd name="T10" fmla="*/ 128 w 140"/>
                      <a:gd name="T11" fmla="*/ 282 h 64"/>
                      <a:gd name="T12" fmla="*/ 0 w 140"/>
                      <a:gd name="T13" fmla="*/ 141 h 64"/>
                      <a:gd name="T14" fmla="*/ 128 w 140"/>
                      <a:gd name="T15" fmla="*/ 0 h 64"/>
                      <a:gd name="T16" fmla="*/ 644 w 140"/>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64"/>
                      <a:gd name="T29" fmla="*/ 140 w 14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64">
                        <a:moveTo>
                          <a:pt x="116" y="0"/>
                        </a:moveTo>
                        <a:cubicBezTo>
                          <a:pt x="122" y="1"/>
                          <a:pt x="129" y="4"/>
                          <a:pt x="132" y="9"/>
                        </a:cubicBezTo>
                        <a:cubicBezTo>
                          <a:pt x="136" y="16"/>
                          <a:pt x="139" y="23"/>
                          <a:pt x="140" y="32"/>
                        </a:cubicBezTo>
                        <a:cubicBezTo>
                          <a:pt x="139" y="40"/>
                          <a:pt x="136" y="48"/>
                          <a:pt x="132" y="55"/>
                        </a:cubicBezTo>
                        <a:cubicBezTo>
                          <a:pt x="129" y="60"/>
                          <a:pt x="122" y="63"/>
                          <a:pt x="116" y="64"/>
                        </a:cubicBezTo>
                        <a:lnTo>
                          <a:pt x="23" y="64"/>
                        </a:lnTo>
                        <a:lnTo>
                          <a:pt x="0" y="32"/>
                        </a:lnTo>
                        <a:lnTo>
                          <a:pt x="23" y="0"/>
                        </a:lnTo>
                        <a:lnTo>
                          <a:pt x="116" y="0"/>
                        </a:lnTo>
                        <a:close/>
                      </a:path>
                    </a:pathLst>
                  </a:custGeom>
                  <a:solidFill>
                    <a:srgbClr val="CCCCFF"/>
                  </a:solidFill>
                  <a:ln w="9525">
                    <a:solidFill>
                      <a:srgbClr val="000000"/>
                    </a:solidFill>
                    <a:round/>
                    <a:headEnd/>
                    <a:tailEnd/>
                  </a:ln>
                </p:spPr>
                <p:txBody>
                  <a:bodyPr wrap="none" lIns="0" tIns="0" rIns="0" bIns="0">
                    <a:spAutoFit/>
                  </a:bodyPr>
                  <a:lstStyle/>
                  <a:p>
                    <a:endParaRPr lang="en-CA"/>
                  </a:p>
                </p:txBody>
              </p:sp>
              <p:sp>
                <p:nvSpPr>
                  <p:cNvPr id="41" name="Rectangle 41"/>
                  <p:cNvSpPr>
                    <a:spLocks noChangeArrowheads="1"/>
                  </p:cNvSpPr>
                  <p:nvPr/>
                </p:nvSpPr>
                <p:spPr bwMode="auto">
                  <a:xfrm>
                    <a:off x="2454" y="3900"/>
                    <a:ext cx="565"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Analysis</a:t>
                    </a:r>
                    <a:endParaRPr lang="en-US" b="1">
                      <a:latin typeface="Times New Roman" pitchFamily="18" charset="0"/>
                    </a:endParaRPr>
                  </a:p>
                </p:txBody>
              </p:sp>
            </p:grpSp>
            <p:cxnSp>
              <p:nvCxnSpPr>
                <p:cNvPr id="39" name="AutoShape 42"/>
                <p:cNvCxnSpPr>
                  <a:cxnSpLocks noChangeShapeType="1"/>
                  <a:stCxn id="24" idx="2"/>
                  <a:endCxn id="40" idx="6"/>
                </p:cNvCxnSpPr>
                <p:nvPr/>
              </p:nvCxnSpPr>
              <p:spPr bwMode="auto">
                <a:xfrm rot="16200000" flipH="1">
                  <a:off x="1479" y="3156"/>
                  <a:ext cx="381" cy="1269"/>
                </a:xfrm>
                <a:prstGeom prst="bentConnector2">
                  <a:avLst/>
                </a:prstGeom>
                <a:noFill/>
                <a:ln w="19050">
                  <a:solidFill>
                    <a:schemeClr val="tx1"/>
                  </a:solidFill>
                  <a:miter lim="800000"/>
                  <a:headEnd/>
                  <a:tailEnd type="triangle" w="med" len="med"/>
                </a:ln>
              </p:spPr>
            </p:cxnSp>
          </p:grpSp>
          <p:sp>
            <p:nvSpPr>
              <p:cNvPr id="37" name="Line 43"/>
              <p:cNvSpPr>
                <a:spLocks noChangeShapeType="1"/>
              </p:cNvSpPr>
              <p:nvPr/>
            </p:nvSpPr>
            <p:spPr bwMode="auto">
              <a:xfrm>
                <a:off x="2640" y="3696"/>
                <a:ext cx="0" cy="144"/>
              </a:xfrm>
              <a:prstGeom prst="line">
                <a:avLst/>
              </a:prstGeom>
              <a:noFill/>
              <a:ln w="19050">
                <a:solidFill>
                  <a:schemeClr val="tx1"/>
                </a:solidFill>
                <a:round/>
                <a:headEnd/>
                <a:tailEnd type="triangle" w="med" len="med"/>
              </a:ln>
            </p:spPr>
            <p:txBody>
              <a:bodyPr wrap="none" lIns="0" tIns="0" rIns="0" bIns="0">
                <a:spAutoFit/>
              </a:bodyPr>
              <a:lstStyle/>
              <a:p>
                <a:endParaRPr lang="en-CA"/>
              </a:p>
            </p:txBody>
          </p:sp>
        </p:grpSp>
        <p:grpSp>
          <p:nvGrpSpPr>
            <p:cNvPr id="20" name="Group 44"/>
            <p:cNvGrpSpPr>
              <a:grpSpLocks/>
            </p:cNvGrpSpPr>
            <p:nvPr/>
          </p:nvGrpSpPr>
          <p:grpSpPr bwMode="auto">
            <a:xfrm>
              <a:off x="4080" y="1120"/>
              <a:ext cx="950" cy="481"/>
              <a:chOff x="3936" y="1204"/>
              <a:chExt cx="950" cy="481"/>
            </a:xfrm>
          </p:grpSpPr>
          <p:sp>
            <p:nvSpPr>
              <p:cNvPr id="33" name="Rectangle 45"/>
              <p:cNvSpPr>
                <a:spLocks noChangeArrowheads="1"/>
              </p:cNvSpPr>
              <p:nvPr/>
            </p:nvSpPr>
            <p:spPr bwMode="auto">
              <a:xfrm>
                <a:off x="3936" y="1204"/>
                <a:ext cx="950" cy="481"/>
              </a:xfrm>
              <a:prstGeom prst="rect">
                <a:avLst/>
              </a:prstGeom>
              <a:solidFill>
                <a:srgbClr val="CCFFFF"/>
              </a:solidFill>
              <a:ln w="9525">
                <a:solidFill>
                  <a:srgbClr val="000000"/>
                </a:solidFill>
                <a:miter lim="800000"/>
                <a:headEnd/>
                <a:tailEnd/>
              </a:ln>
            </p:spPr>
            <p:txBody>
              <a:bodyPr wrap="none" lIns="0" tIns="0" rIns="0" bIns="0">
                <a:spAutoFit/>
              </a:bodyPr>
              <a:lstStyle/>
              <a:p>
                <a:pPr>
                  <a:lnSpc>
                    <a:spcPct val="80000"/>
                  </a:lnSpc>
                  <a:spcBef>
                    <a:spcPct val="30000"/>
                  </a:spcBef>
                  <a:buFontTx/>
                  <a:buChar char="–"/>
                </a:pPr>
                <a:endParaRPr lang="en-US" sz="2800">
                  <a:latin typeface="Comic Sans MS" pitchFamily="66" charset="0"/>
                </a:endParaRPr>
              </a:p>
            </p:txBody>
          </p:sp>
          <p:sp>
            <p:nvSpPr>
              <p:cNvPr id="34" name="Rectangle 46"/>
              <p:cNvSpPr>
                <a:spLocks noChangeArrowheads="1"/>
              </p:cNvSpPr>
              <p:nvPr/>
            </p:nvSpPr>
            <p:spPr bwMode="auto">
              <a:xfrm>
                <a:off x="4142" y="1214"/>
                <a:ext cx="536"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Network</a:t>
                </a:r>
                <a:endParaRPr lang="en-US" b="1">
                  <a:latin typeface="Times New Roman" pitchFamily="18" charset="0"/>
                </a:endParaRPr>
              </a:p>
            </p:txBody>
          </p:sp>
          <p:sp>
            <p:nvSpPr>
              <p:cNvPr id="35" name="Rectangle 47"/>
              <p:cNvSpPr>
                <a:spLocks noChangeArrowheads="1"/>
              </p:cNvSpPr>
              <p:nvPr/>
            </p:nvSpPr>
            <p:spPr bwMode="auto">
              <a:xfrm>
                <a:off x="4051" y="1395"/>
                <a:ext cx="752"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Information</a:t>
                </a:r>
                <a:endParaRPr lang="en-US" b="1">
                  <a:latin typeface="Times New Roman" pitchFamily="18" charset="0"/>
                </a:endParaRPr>
              </a:p>
            </p:txBody>
          </p:sp>
        </p:grpSp>
        <p:grpSp>
          <p:nvGrpSpPr>
            <p:cNvPr id="21" name="Group 49"/>
            <p:cNvGrpSpPr>
              <a:grpSpLocks/>
            </p:cNvGrpSpPr>
            <p:nvPr/>
          </p:nvGrpSpPr>
          <p:grpSpPr bwMode="auto">
            <a:xfrm>
              <a:off x="4080" y="1695"/>
              <a:ext cx="960" cy="481"/>
              <a:chOff x="3926" y="1760"/>
              <a:chExt cx="960" cy="481"/>
            </a:xfrm>
          </p:grpSpPr>
          <p:sp>
            <p:nvSpPr>
              <p:cNvPr id="30" name="Rectangle 50"/>
              <p:cNvSpPr>
                <a:spLocks noChangeArrowheads="1"/>
              </p:cNvSpPr>
              <p:nvPr/>
            </p:nvSpPr>
            <p:spPr bwMode="auto">
              <a:xfrm>
                <a:off x="3926" y="1760"/>
                <a:ext cx="960" cy="481"/>
              </a:xfrm>
              <a:prstGeom prst="rect">
                <a:avLst/>
              </a:prstGeom>
              <a:solidFill>
                <a:srgbClr val="CCFFFF"/>
              </a:solidFill>
              <a:ln w="9525">
                <a:solidFill>
                  <a:srgbClr val="000000"/>
                </a:solidFill>
                <a:miter lim="800000"/>
                <a:headEnd/>
                <a:tailEnd/>
              </a:ln>
            </p:spPr>
            <p:txBody>
              <a:bodyPr wrap="none" lIns="0" tIns="0" rIns="0" bIns="0">
                <a:spAutoFit/>
              </a:bodyPr>
              <a:lstStyle/>
              <a:p>
                <a:pPr>
                  <a:lnSpc>
                    <a:spcPct val="80000"/>
                  </a:lnSpc>
                  <a:spcBef>
                    <a:spcPct val="30000"/>
                  </a:spcBef>
                  <a:buFontTx/>
                  <a:buChar char="–"/>
                </a:pPr>
                <a:endParaRPr lang="en-US" sz="2800">
                  <a:latin typeface="Comic Sans MS" pitchFamily="66" charset="0"/>
                </a:endParaRPr>
              </a:p>
            </p:txBody>
          </p:sp>
          <p:sp>
            <p:nvSpPr>
              <p:cNvPr id="31" name="Rectangle 51"/>
              <p:cNvSpPr>
                <a:spLocks noChangeArrowheads="1"/>
              </p:cNvSpPr>
              <p:nvPr/>
            </p:nvSpPr>
            <p:spPr bwMode="auto">
              <a:xfrm>
                <a:off x="4177" y="1785"/>
                <a:ext cx="440"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Station</a:t>
                </a:r>
                <a:endParaRPr lang="en-US" b="1">
                  <a:latin typeface="Times New Roman" pitchFamily="18" charset="0"/>
                </a:endParaRPr>
              </a:p>
            </p:txBody>
          </p:sp>
          <p:sp>
            <p:nvSpPr>
              <p:cNvPr id="32" name="Rectangle 52"/>
              <p:cNvSpPr>
                <a:spLocks noChangeArrowheads="1"/>
              </p:cNvSpPr>
              <p:nvPr/>
            </p:nvSpPr>
            <p:spPr bwMode="auto">
              <a:xfrm>
                <a:off x="4041" y="1966"/>
                <a:ext cx="752"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Information</a:t>
                </a:r>
                <a:endParaRPr lang="en-US" b="1">
                  <a:latin typeface="Times New Roman" pitchFamily="18" charset="0"/>
                </a:endParaRPr>
              </a:p>
            </p:txBody>
          </p:sp>
        </p:grpSp>
        <p:grpSp>
          <p:nvGrpSpPr>
            <p:cNvPr id="22" name="Group 54"/>
            <p:cNvGrpSpPr>
              <a:grpSpLocks/>
            </p:cNvGrpSpPr>
            <p:nvPr/>
          </p:nvGrpSpPr>
          <p:grpSpPr bwMode="auto">
            <a:xfrm>
              <a:off x="4080" y="2304"/>
              <a:ext cx="950" cy="481"/>
              <a:chOff x="3936" y="2297"/>
              <a:chExt cx="950" cy="481"/>
            </a:xfrm>
          </p:grpSpPr>
          <p:sp>
            <p:nvSpPr>
              <p:cNvPr id="27" name="Rectangle 55"/>
              <p:cNvSpPr>
                <a:spLocks noChangeArrowheads="1"/>
              </p:cNvSpPr>
              <p:nvPr/>
            </p:nvSpPr>
            <p:spPr bwMode="auto">
              <a:xfrm>
                <a:off x="3936" y="2297"/>
                <a:ext cx="950" cy="481"/>
              </a:xfrm>
              <a:prstGeom prst="rect">
                <a:avLst/>
              </a:prstGeom>
              <a:solidFill>
                <a:srgbClr val="CCFFFF"/>
              </a:solidFill>
              <a:ln w="9525">
                <a:solidFill>
                  <a:srgbClr val="000000"/>
                </a:solidFill>
                <a:miter lim="800000"/>
                <a:headEnd/>
                <a:tailEnd/>
              </a:ln>
            </p:spPr>
            <p:txBody>
              <a:bodyPr wrap="none" lIns="0" tIns="0" rIns="0" bIns="0">
                <a:spAutoFit/>
              </a:bodyPr>
              <a:lstStyle/>
              <a:p>
                <a:pPr>
                  <a:lnSpc>
                    <a:spcPct val="80000"/>
                  </a:lnSpc>
                  <a:spcBef>
                    <a:spcPct val="30000"/>
                  </a:spcBef>
                  <a:buFontTx/>
                  <a:buChar char="–"/>
                </a:pPr>
                <a:endParaRPr lang="en-US" sz="2800">
                  <a:latin typeface="Comic Sans MS" pitchFamily="66" charset="0"/>
                </a:endParaRPr>
              </a:p>
            </p:txBody>
          </p:sp>
          <p:sp>
            <p:nvSpPr>
              <p:cNvPr id="28" name="Rectangle 56"/>
              <p:cNvSpPr>
                <a:spLocks noChangeArrowheads="1"/>
              </p:cNvSpPr>
              <p:nvPr/>
            </p:nvSpPr>
            <p:spPr bwMode="auto">
              <a:xfrm>
                <a:off x="3993" y="2352"/>
                <a:ext cx="848"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Measurement</a:t>
                </a:r>
                <a:endParaRPr lang="en-US" b="1">
                  <a:latin typeface="Times New Roman" pitchFamily="18" charset="0"/>
                </a:endParaRPr>
              </a:p>
            </p:txBody>
          </p:sp>
          <p:sp>
            <p:nvSpPr>
              <p:cNvPr id="29" name="Rectangle 57"/>
              <p:cNvSpPr>
                <a:spLocks noChangeArrowheads="1"/>
              </p:cNvSpPr>
              <p:nvPr/>
            </p:nvSpPr>
            <p:spPr bwMode="auto">
              <a:xfrm>
                <a:off x="3948" y="2519"/>
                <a:ext cx="936"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Characteristics</a:t>
                </a:r>
                <a:endParaRPr lang="en-US" b="1">
                  <a:latin typeface="Times New Roman" pitchFamily="18" charset="0"/>
                </a:endParaRPr>
              </a:p>
            </p:txBody>
          </p:sp>
        </p:grpSp>
        <p:grpSp>
          <p:nvGrpSpPr>
            <p:cNvPr id="23" name="Group 58"/>
            <p:cNvGrpSpPr>
              <a:grpSpLocks/>
            </p:cNvGrpSpPr>
            <p:nvPr/>
          </p:nvGrpSpPr>
          <p:grpSpPr bwMode="auto">
            <a:xfrm>
              <a:off x="768" y="3120"/>
              <a:ext cx="1104" cy="432"/>
              <a:chOff x="720" y="3168"/>
              <a:chExt cx="1104" cy="432"/>
            </a:xfrm>
          </p:grpSpPr>
          <p:sp>
            <p:nvSpPr>
              <p:cNvPr id="24" name="Rectangle 59"/>
              <p:cNvSpPr>
                <a:spLocks noChangeArrowheads="1"/>
              </p:cNvSpPr>
              <p:nvPr/>
            </p:nvSpPr>
            <p:spPr bwMode="auto">
              <a:xfrm>
                <a:off x="720" y="3168"/>
                <a:ext cx="1104" cy="432"/>
              </a:xfrm>
              <a:prstGeom prst="rect">
                <a:avLst/>
              </a:prstGeom>
              <a:solidFill>
                <a:srgbClr val="FFCC99"/>
              </a:solidFill>
              <a:ln w="9525">
                <a:solidFill>
                  <a:srgbClr val="000000"/>
                </a:solidFill>
                <a:miter lim="800000"/>
                <a:headEnd/>
                <a:tailEnd/>
              </a:ln>
            </p:spPr>
            <p:txBody>
              <a:bodyPr lIns="0" tIns="0" rIns="0" bIns="0">
                <a:spAutoFit/>
              </a:bodyPr>
              <a:lstStyle/>
              <a:p>
                <a:pPr>
                  <a:lnSpc>
                    <a:spcPct val="80000"/>
                  </a:lnSpc>
                  <a:spcBef>
                    <a:spcPct val="30000"/>
                  </a:spcBef>
                  <a:buFontTx/>
                  <a:buChar char="–"/>
                </a:pPr>
                <a:endParaRPr lang="en-US" sz="2800">
                  <a:latin typeface="Comic Sans MS" pitchFamily="66" charset="0"/>
                </a:endParaRPr>
              </a:p>
            </p:txBody>
          </p:sp>
          <p:sp>
            <p:nvSpPr>
              <p:cNvPr id="25" name="Rectangle 60"/>
              <p:cNvSpPr>
                <a:spLocks noChangeArrowheads="1"/>
              </p:cNvSpPr>
              <p:nvPr/>
            </p:nvSpPr>
            <p:spPr bwMode="auto">
              <a:xfrm>
                <a:off x="927" y="3219"/>
                <a:ext cx="630" cy="174"/>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NAtChem</a:t>
                </a:r>
                <a:endParaRPr lang="en-US" b="1">
                  <a:latin typeface="Times New Roman" pitchFamily="18" charset="0"/>
                </a:endParaRPr>
              </a:p>
            </p:txBody>
          </p:sp>
          <p:sp>
            <p:nvSpPr>
              <p:cNvPr id="26" name="Rectangle 61"/>
              <p:cNvSpPr>
                <a:spLocks noChangeArrowheads="1"/>
              </p:cNvSpPr>
              <p:nvPr/>
            </p:nvSpPr>
            <p:spPr bwMode="auto">
              <a:xfrm>
                <a:off x="988" y="3393"/>
                <a:ext cx="488" cy="17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Archive</a:t>
                </a:r>
                <a:endParaRPr lang="en-US" b="1">
                  <a:latin typeface="Times New Roman" pitchFamily="18" charset="0"/>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3 48-PM_98P3YR_2004-2006"/>
          <p:cNvPicPr>
            <a:picLocks noChangeAspect="1" noChangeArrowheads="1"/>
          </p:cNvPicPr>
          <p:nvPr/>
        </p:nvPicPr>
        <p:blipFill>
          <a:blip r:embed="rId3" cstate="print"/>
          <a:srcRect/>
          <a:stretch>
            <a:fillRect/>
          </a:stretch>
        </p:blipFill>
        <p:spPr bwMode="auto">
          <a:xfrm>
            <a:off x="762000" y="1408724"/>
            <a:ext cx="8229600" cy="3925276"/>
          </a:xfrm>
          <a:prstGeom prst="rect">
            <a:avLst/>
          </a:prstGeom>
          <a:noFill/>
          <a:ln w="9525">
            <a:noFill/>
            <a:miter lim="800000"/>
            <a:headEnd/>
            <a:tailEnd/>
          </a:ln>
        </p:spPr>
      </p:pic>
      <p:sp>
        <p:nvSpPr>
          <p:cNvPr id="4" name="TextBox 3"/>
          <p:cNvSpPr txBox="1"/>
          <p:nvPr/>
        </p:nvSpPr>
        <p:spPr>
          <a:xfrm>
            <a:off x="838200" y="5562600"/>
            <a:ext cx="8001000" cy="646331"/>
          </a:xfrm>
          <a:prstGeom prst="rect">
            <a:avLst/>
          </a:prstGeom>
          <a:noFill/>
        </p:spPr>
        <p:txBody>
          <a:bodyPr wrap="square" rtlCol="0">
            <a:spAutoFit/>
          </a:bodyPr>
          <a:lstStyle/>
          <a:p>
            <a:r>
              <a:rPr lang="en-CA" b="1" dirty="0" smtClean="0"/>
              <a:t>Source: 2012 Canadian Smog Science Assessment (Environment Canada / Health Canada)</a:t>
            </a:r>
            <a:endParaRPr lang="en-CA" dirty="0"/>
          </a:p>
        </p:txBody>
      </p:sp>
      <p:sp>
        <p:nvSpPr>
          <p:cNvPr id="7" name="Title 1"/>
          <p:cNvSpPr>
            <a:spLocks noGrp="1"/>
          </p:cNvSpPr>
          <p:nvPr>
            <p:ph type="title"/>
          </p:nvPr>
        </p:nvSpPr>
        <p:spPr>
          <a:xfrm>
            <a:off x="762000" y="274638"/>
            <a:ext cx="8153400" cy="1066800"/>
          </a:xfrm>
        </p:spPr>
        <p:txBody>
          <a:bodyPr/>
          <a:lstStyle/>
          <a:p>
            <a:pPr algn="ctr"/>
            <a:r>
              <a:rPr lang="en-CA" dirty="0" smtClean="0"/>
              <a:t>Reports and Publications</a:t>
            </a: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NAtChem Database	</a:t>
            </a:r>
            <a:endParaRPr lang="en-CA" dirty="0"/>
          </a:p>
        </p:txBody>
      </p:sp>
      <p:sp>
        <p:nvSpPr>
          <p:cNvPr id="3" name="Content Placeholder 2"/>
          <p:cNvSpPr>
            <a:spLocks noGrp="1"/>
          </p:cNvSpPr>
          <p:nvPr>
            <p:ph idx="1"/>
          </p:nvPr>
        </p:nvSpPr>
        <p:spPr/>
        <p:txBody>
          <a:bodyPr/>
          <a:lstStyle/>
          <a:p>
            <a:r>
              <a:rPr lang="en-CA" dirty="0" smtClean="0"/>
              <a:t>Read program for each data source</a:t>
            </a:r>
          </a:p>
          <a:p>
            <a:r>
              <a:rPr lang="en-CA" dirty="0" smtClean="0"/>
              <a:t>Standard names, units, date/time, metadata</a:t>
            </a:r>
          </a:p>
          <a:p>
            <a:r>
              <a:rPr lang="en-CA" dirty="0" smtClean="0"/>
              <a:t>Combining of data</a:t>
            </a:r>
          </a:p>
          <a:p>
            <a:pPr lvl="1"/>
            <a:r>
              <a:rPr lang="en-CA" dirty="0" smtClean="0"/>
              <a:t>Select parameters</a:t>
            </a:r>
          </a:p>
          <a:p>
            <a:pPr lvl="1"/>
            <a:r>
              <a:rPr lang="en-CA" dirty="0" smtClean="0"/>
              <a:t>Determine metadata criteria</a:t>
            </a:r>
          </a:p>
          <a:p>
            <a:pPr lvl="1"/>
            <a:r>
              <a:rPr lang="en-CA" dirty="0" smtClean="0"/>
              <a:t>Obtain latest version of data from source</a:t>
            </a:r>
          </a:p>
          <a:p>
            <a:pPr lvl="1"/>
            <a:r>
              <a:rPr lang="en-CA" dirty="0" smtClean="0"/>
              <a:t>Read data into NAtChem</a:t>
            </a:r>
          </a:p>
          <a:p>
            <a:r>
              <a:rPr lang="en-CA" dirty="0" smtClean="0"/>
              <a:t>Perform analysis</a:t>
            </a:r>
          </a:p>
          <a:p>
            <a:pPr>
              <a:buNone/>
            </a:pPr>
            <a:endParaRPr lang="en-CA" dirty="0" smtClean="0"/>
          </a:p>
          <a:p>
            <a:pPr lvl="1">
              <a:buNone/>
            </a:pPr>
            <a:r>
              <a:rPr lang="en-CA" dirty="0" smtClean="0"/>
              <a:t>  </a:t>
            </a:r>
          </a:p>
          <a:p>
            <a:pPr>
              <a:buNone/>
            </a:pP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Integrating US and Canadian air monitoring data: sources</a:t>
            </a:r>
            <a:endParaRPr lang="en-CA" dirty="0"/>
          </a:p>
        </p:txBody>
      </p:sp>
      <p:pic>
        <p:nvPicPr>
          <p:cNvPr id="5122" name="Picture 2"/>
          <p:cNvPicPr>
            <a:picLocks noGrp="1" noChangeAspect="1" noChangeArrowheads="1"/>
          </p:cNvPicPr>
          <p:nvPr>
            <p:ph idx="1"/>
          </p:nvPr>
        </p:nvPicPr>
        <p:blipFill>
          <a:blip r:embed="rId2" cstate="print"/>
          <a:srcRect l="17911" t="15920" r="61940" b="23537"/>
          <a:stretch>
            <a:fillRect/>
          </a:stretch>
        </p:blipFill>
        <p:spPr bwMode="auto">
          <a:xfrm>
            <a:off x="1676400" y="1447800"/>
            <a:ext cx="5410200" cy="5029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	</a:t>
            </a:r>
            <a:endParaRPr lang="en-CA" dirty="0"/>
          </a:p>
        </p:txBody>
      </p:sp>
      <p:sp>
        <p:nvSpPr>
          <p:cNvPr id="3" name="Content Placeholder 2"/>
          <p:cNvSpPr>
            <a:spLocks noGrp="1"/>
          </p:cNvSpPr>
          <p:nvPr>
            <p:ph idx="1"/>
          </p:nvPr>
        </p:nvSpPr>
        <p:spPr/>
        <p:txBody>
          <a:bodyPr/>
          <a:lstStyle/>
          <a:p>
            <a:r>
              <a:rPr lang="en-CA" dirty="0" smtClean="0"/>
              <a:t>The key to successfully integrating US and Canadian air monitoring data is in the metadata.</a:t>
            </a:r>
          </a:p>
          <a:p>
            <a:pPr lvl="1"/>
            <a:r>
              <a:rPr lang="en-CA" dirty="0" smtClean="0"/>
              <a:t>Taxonomies</a:t>
            </a:r>
          </a:p>
          <a:p>
            <a:pPr lvl="1"/>
            <a:r>
              <a:rPr lang="en-CA" dirty="0" smtClean="0"/>
              <a:t>Key characteristics</a:t>
            </a:r>
          </a:p>
          <a:p>
            <a:pPr lvl="1"/>
            <a:r>
              <a:rPr lang="en-CA" dirty="0" smtClean="0"/>
              <a:t>Quality assurance</a:t>
            </a:r>
          </a:p>
          <a:p>
            <a:pPr lvl="1"/>
            <a:r>
              <a:rPr lang="en-CA" dirty="0" smtClean="0"/>
              <a:t>Data versioning</a:t>
            </a:r>
          </a:p>
          <a:p>
            <a:pPr lvl="1"/>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r>
              <a:rPr lang="en-CA" sz="1800" dirty="0" smtClean="0"/>
              <a:t>The Canadian National Atmospheric Chemistry (NAtChem) Database and Analysis Facility (</a:t>
            </a:r>
            <a:r>
              <a:rPr lang="en-CA" sz="1800" dirty="0" smtClean="0">
                <a:hlinkClick r:id="rId2"/>
              </a:rPr>
              <a:t>www.ec.gc.ca/natchem</a:t>
            </a:r>
            <a:r>
              <a:rPr lang="en-CA" sz="1800" dirty="0" smtClean="0"/>
              <a:t>)</a:t>
            </a:r>
          </a:p>
          <a:p>
            <a:r>
              <a:rPr lang="en-CA" sz="1800" dirty="0" smtClean="0"/>
              <a:t>2012 Canadian Smog Science Assessment Highlights and Key Messages </a:t>
            </a:r>
            <a:r>
              <a:rPr lang="en-CA" sz="1800" b="1" dirty="0" smtClean="0"/>
              <a:t>(</a:t>
            </a:r>
            <a:r>
              <a:rPr lang="en-CA" sz="1800" dirty="0" smtClean="0">
                <a:hlinkClick r:id="rId3"/>
              </a:rPr>
              <a:t>http://www.ec.gc.ca/air/default.asp?lang=En&amp;n=72F82C27-1</a:t>
            </a:r>
            <a:r>
              <a:rPr lang="en-CA" sz="1800" dirty="0" smtClean="0"/>
              <a:t>)</a:t>
            </a:r>
          </a:p>
          <a:p>
            <a:r>
              <a:rPr lang="en-CA" sz="1800" dirty="0" smtClean="0"/>
              <a:t>2010 Canada—United States Air Quality Agreement: Progress Report ISDM-444 </a:t>
            </a:r>
            <a:r>
              <a:rPr lang="en-CA" sz="1050" dirty="0" smtClean="0"/>
              <a:t>(</a:t>
            </a:r>
            <a:r>
              <a:rPr lang="en-CA" sz="1050" dirty="0" smtClean="0">
                <a:hlinkClick r:id="rId4"/>
              </a:rPr>
              <a:t>http://www.ec.gc.ca/Publications/default.asp?lang=En&amp;xml=4B98B185-7523-4CFF-90F2-5688EBA89E4A</a:t>
            </a:r>
            <a:r>
              <a:rPr lang="en-CA" sz="1050" dirty="0" smtClean="0"/>
              <a:t>) </a:t>
            </a:r>
          </a:p>
          <a:p>
            <a:r>
              <a:rPr lang="en-CA" sz="1800" dirty="0" smtClean="0"/>
              <a:t>AQS Data: </a:t>
            </a:r>
            <a:r>
              <a:rPr lang="en-CA" sz="1400" dirty="0" smtClean="0">
                <a:hlinkClick r:id="rId5"/>
              </a:rPr>
              <a:t>http://www.epa.gov/ttn/airs/airsaqs/detaildata/downloadaqsdata.htm</a:t>
            </a:r>
            <a:endParaRPr lang="en-CA" sz="1400" dirty="0" smtClean="0"/>
          </a:p>
          <a:p>
            <a:pPr>
              <a:buNone/>
            </a:pPr>
            <a:endParaRPr lang="en-CA" sz="1200" dirty="0" smtClean="0"/>
          </a:p>
          <a:p>
            <a:endParaRPr lang="en-CA"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Model Evaluation</a:t>
            </a:r>
            <a:endParaRPr lang="en-CA" dirty="0"/>
          </a:p>
        </p:txBody>
      </p:sp>
      <p:pic>
        <p:nvPicPr>
          <p:cNvPr id="4" name="Picture 5" descr="aurams_par_2002sta_pm25"/>
          <p:cNvPicPr>
            <a:picLocks noChangeAspect="1" noChangeArrowheads="1"/>
          </p:cNvPicPr>
          <p:nvPr/>
        </p:nvPicPr>
        <p:blipFill>
          <a:blip r:embed="rId2" cstate="print"/>
          <a:srcRect l="7915" r="7915"/>
          <a:stretch>
            <a:fillRect/>
          </a:stretch>
        </p:blipFill>
        <p:spPr bwMode="auto">
          <a:xfrm>
            <a:off x="838200" y="1524000"/>
            <a:ext cx="3137501" cy="4567315"/>
          </a:xfrm>
          <a:prstGeom prst="rect">
            <a:avLst/>
          </a:prstGeom>
          <a:noFill/>
          <a:ln w="9525">
            <a:noFill/>
            <a:miter lim="800000"/>
            <a:headEnd/>
            <a:tailEnd/>
          </a:ln>
        </p:spPr>
      </p:pic>
      <p:pic>
        <p:nvPicPr>
          <p:cNvPr id="5" name="Picture 6" descr="image_PM25_conc_2002ann"/>
          <p:cNvPicPr>
            <a:picLocks noChangeAspect="1" noChangeArrowheads="1"/>
          </p:cNvPicPr>
          <p:nvPr/>
        </p:nvPicPr>
        <p:blipFill>
          <a:blip r:embed="rId3" cstate="print"/>
          <a:srcRect/>
          <a:stretch>
            <a:fillRect/>
          </a:stretch>
        </p:blipFill>
        <p:spPr bwMode="auto">
          <a:xfrm>
            <a:off x="5265739" y="3838697"/>
            <a:ext cx="3497261" cy="233350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International Agreements</a:t>
            </a:r>
            <a:endParaRPr lang="en-CA" dirty="0"/>
          </a:p>
        </p:txBody>
      </p:sp>
      <p:pic>
        <p:nvPicPr>
          <p:cNvPr id="1026" name="Picture 2"/>
          <p:cNvPicPr>
            <a:picLocks noChangeAspect="1" noChangeArrowheads="1"/>
          </p:cNvPicPr>
          <p:nvPr/>
        </p:nvPicPr>
        <p:blipFill>
          <a:blip r:embed="rId3" cstate="print"/>
          <a:srcRect l="18750" t="8148" r="62708" b="6667"/>
          <a:stretch>
            <a:fillRect/>
          </a:stretch>
        </p:blipFill>
        <p:spPr bwMode="auto">
          <a:xfrm>
            <a:off x="2667000" y="1600200"/>
            <a:ext cx="4038600" cy="4876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Publications</a:t>
            </a:r>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1343025" y="1576388"/>
            <a:ext cx="6457950" cy="3705225"/>
          </a:xfrm>
          <a:prstGeom prst="rect">
            <a:avLst/>
          </a:prstGeom>
          <a:noFill/>
          <a:ln w="9525">
            <a:noFill/>
            <a:miter lim="800000"/>
            <a:headEnd/>
            <a:tailEnd/>
          </a:ln>
        </p:spPr>
      </p:pic>
      <p:sp>
        <p:nvSpPr>
          <p:cNvPr id="5" name="TextBox 4"/>
          <p:cNvSpPr txBox="1"/>
          <p:nvPr/>
        </p:nvSpPr>
        <p:spPr>
          <a:xfrm>
            <a:off x="990600" y="5486400"/>
            <a:ext cx="7010400" cy="923330"/>
          </a:xfrm>
          <a:prstGeom prst="rect">
            <a:avLst/>
          </a:prstGeom>
          <a:noFill/>
        </p:spPr>
        <p:txBody>
          <a:bodyPr wrap="square" rtlCol="0">
            <a:spAutoFit/>
          </a:bodyPr>
          <a:lstStyle/>
          <a:p>
            <a:r>
              <a:rPr lang="en-CA" dirty="0" smtClean="0"/>
              <a:t>Ozone Concentrations along the Canada–U.S. Border</a:t>
            </a:r>
          </a:p>
          <a:p>
            <a:r>
              <a:rPr lang="en-CA" dirty="0" smtClean="0"/>
              <a:t>(Three-Year Average of the Fourth-highest Daily Maximum 8-hour Average), 2006–2008</a:t>
            </a: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Data Sources: Particulate Matter &amp; Toxics Networks</a:t>
            </a:r>
            <a:endParaRPr lang="en-CA" dirty="0"/>
          </a:p>
        </p:txBody>
      </p:sp>
      <p:graphicFrame>
        <p:nvGraphicFramePr>
          <p:cNvPr id="9" name="Table 8"/>
          <p:cNvGraphicFramePr>
            <a:graphicFrameLocks noGrp="1"/>
          </p:cNvGraphicFramePr>
          <p:nvPr/>
        </p:nvGraphicFramePr>
        <p:xfrm>
          <a:off x="1143000" y="1523998"/>
          <a:ext cx="6858000" cy="4800600"/>
        </p:xfrm>
        <a:graphic>
          <a:graphicData uri="http://schemas.openxmlformats.org/drawingml/2006/table">
            <a:tbl>
              <a:tblPr/>
              <a:tblGrid>
                <a:gridCol w="1160945"/>
                <a:gridCol w="898796"/>
                <a:gridCol w="898796"/>
                <a:gridCol w="786446"/>
                <a:gridCol w="842622"/>
                <a:gridCol w="898796"/>
                <a:gridCol w="603877"/>
                <a:gridCol w="767722"/>
              </a:tblGrid>
              <a:tr h="800100">
                <a:tc>
                  <a:txBody>
                    <a:bodyPr/>
                    <a:lstStyle/>
                    <a:p>
                      <a:pPr algn="ctr" fontAlgn="ctr"/>
                      <a:r>
                        <a:rPr lang="en-CA" sz="1600" b="1" i="0" u="none" strike="noStrike" dirty="0">
                          <a:solidFill>
                            <a:srgbClr val="000000"/>
                          </a:solidFill>
                          <a:latin typeface="Calibri"/>
                        </a:rPr>
                        <a:t>Network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latin typeface="Calibri"/>
                        </a:rPr>
                        <a:t>Sampling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latin typeface="Calibri"/>
                        </a:rPr>
                        <a:t>Start &amp; End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latin typeface="Calibri"/>
                        </a:rPr>
                        <a:t>STP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latin typeface="Calibri"/>
                        </a:rPr>
                        <a:t>Blank Corrected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latin typeface="Calibri"/>
                        </a:rPr>
                        <a:t>Flow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latin typeface="Calibri"/>
                        </a:rPr>
                        <a:t>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latin typeface="Calibri"/>
                        </a:rPr>
                        <a:t>Size cut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l" fontAlgn="t"/>
                      <a:r>
                        <a:rPr lang="en-CA" sz="1600" b="0" i="1" u="none" strike="noStrike" dirty="0" err="1">
                          <a:solidFill>
                            <a:srgbClr val="000000"/>
                          </a:solidFill>
                          <a:latin typeface="Calibri"/>
                        </a:rPr>
                        <a:t>AIRMoN</a:t>
                      </a:r>
                      <a:endParaRPr lang="en-CA" sz="1600" b="0" i="1"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7days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0900-0900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STP (21° 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yes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3l/min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1984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ND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l" fontAlgn="t"/>
                      <a:r>
                        <a:rPr lang="en-CA" sz="1600" b="0" i="1" u="none" strike="noStrike">
                          <a:solidFill>
                            <a:srgbClr val="000000"/>
                          </a:solidFill>
                          <a:latin typeface="Calibri"/>
                        </a:rPr>
                        <a:t>AMODES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24hr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Var.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STP (25° 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yes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20l/min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1988 - 1990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ND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l" fontAlgn="t"/>
                      <a:r>
                        <a:rPr lang="en-CA" sz="1600" b="0" i="1" u="none" strike="noStrike">
                          <a:solidFill>
                            <a:srgbClr val="000000"/>
                          </a:solidFill>
                          <a:latin typeface="Calibri"/>
                        </a:rPr>
                        <a:t>AQS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24hr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Var.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Var.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yes &amp; no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CA" sz="1600" b="0" i="0" u="none" strike="noStrike">
                          <a:solidFill>
                            <a:srgbClr val="000000"/>
                          </a:solidFill>
                          <a:latin typeface="Calibri"/>
                        </a:rPr>
                        <a:t>1995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2.5µm, 10µm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l" fontAlgn="t"/>
                      <a:r>
                        <a:rPr lang="en-CA" sz="1600" b="0" i="1" u="none" strike="noStrike" dirty="0">
                          <a:solidFill>
                            <a:srgbClr val="000000"/>
                          </a:solidFill>
                          <a:latin typeface="Calibri"/>
                        </a:rPr>
                        <a:t>APIOS-C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28days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0800-0800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Amb.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no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2l/min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1981 - 1993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ND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l" fontAlgn="t"/>
                      <a:r>
                        <a:rPr lang="en-CA" sz="1600" b="0" i="1" u="none" strike="noStrike">
                          <a:solidFill>
                            <a:srgbClr val="000000"/>
                          </a:solidFill>
                          <a:latin typeface="Calibri"/>
                        </a:rPr>
                        <a:t>APIOS-D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24hr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0800-0800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Amb.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no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20l/min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1980 - 1993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ND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l" fontAlgn="t"/>
                      <a:r>
                        <a:rPr lang="en-CA" sz="1600" b="0" i="1" u="none" strike="noStrike">
                          <a:solidFill>
                            <a:srgbClr val="000000"/>
                          </a:solidFill>
                          <a:latin typeface="Calibri"/>
                        </a:rPr>
                        <a:t>CAACP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7 days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Var.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STP  ( 0°C)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yes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1m**3/min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CA" sz="1600" b="0" i="0" u="none" strike="noStrike">
                          <a:solidFill>
                            <a:srgbClr val="000000"/>
                          </a:solidFill>
                          <a:latin typeface="Calibri"/>
                        </a:rPr>
                        <a:t>1980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ND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l" fontAlgn="t"/>
                      <a:r>
                        <a:rPr lang="en-CA" sz="1600" b="0" i="1" u="none" strike="noStrike">
                          <a:solidFill>
                            <a:srgbClr val="000000"/>
                          </a:solidFill>
                          <a:latin typeface="Calibri"/>
                        </a:rPr>
                        <a:t>CAAMP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24hr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0800-0800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STP  ( 0°C)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no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16.7l/min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1992 - 1996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2.5µm, 10µm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t"/>
                      <a:r>
                        <a:rPr lang="en-CA" sz="1600" b="0" i="1" u="none" strike="noStrike">
                          <a:solidFill>
                            <a:srgbClr val="000000"/>
                          </a:solidFill>
                          <a:latin typeface="Calibri"/>
                        </a:rPr>
                        <a:t>CAMNet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24hr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Var.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Amb.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no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0.75/min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CA" sz="1600" b="0" i="0" u="none" strike="noStrike">
                          <a:solidFill>
                            <a:srgbClr val="000000"/>
                          </a:solidFill>
                          <a:latin typeface="Calibri"/>
                        </a:rPr>
                        <a:t>1995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ND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Sources: Particulate Matter &amp; Toxics Networks</a:t>
            </a:r>
            <a:endParaRPr lang="en-CA" dirty="0"/>
          </a:p>
        </p:txBody>
      </p:sp>
      <p:graphicFrame>
        <p:nvGraphicFramePr>
          <p:cNvPr id="4" name="Table 3"/>
          <p:cNvGraphicFramePr>
            <a:graphicFrameLocks noGrp="1"/>
          </p:cNvGraphicFramePr>
          <p:nvPr/>
        </p:nvGraphicFramePr>
        <p:xfrm>
          <a:off x="1066800" y="1447800"/>
          <a:ext cx="7239001" cy="5003558"/>
        </p:xfrm>
        <a:graphic>
          <a:graphicData uri="http://schemas.openxmlformats.org/drawingml/2006/table">
            <a:tbl>
              <a:tblPr/>
              <a:tblGrid>
                <a:gridCol w="1225442"/>
                <a:gridCol w="948729"/>
                <a:gridCol w="948729"/>
                <a:gridCol w="830136"/>
                <a:gridCol w="889435"/>
                <a:gridCol w="948729"/>
                <a:gridCol w="637427"/>
                <a:gridCol w="810374"/>
              </a:tblGrid>
              <a:tr h="508975">
                <a:tc>
                  <a:txBody>
                    <a:bodyPr/>
                    <a:lstStyle/>
                    <a:p>
                      <a:pPr algn="ctr" fontAlgn="ctr"/>
                      <a:r>
                        <a:rPr lang="en-CA" sz="1400" b="1" i="0" u="none" strike="noStrike" dirty="0">
                          <a:solidFill>
                            <a:srgbClr val="000000"/>
                          </a:solidFill>
                          <a:latin typeface="Calibri"/>
                        </a:rPr>
                        <a:t>Network</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400" b="1" i="0" u="none" strike="noStrike">
                          <a:solidFill>
                            <a:srgbClr val="000000"/>
                          </a:solidFill>
                          <a:latin typeface="Calibri"/>
                        </a:rPr>
                        <a:t>Sampling Period</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400" b="1" i="0" u="none" strike="noStrike">
                          <a:solidFill>
                            <a:srgbClr val="000000"/>
                          </a:solidFill>
                          <a:latin typeface="Calibri"/>
                        </a:rPr>
                        <a:t>Start &amp; End Time</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400" b="1" i="0" u="none" strike="noStrike">
                          <a:solidFill>
                            <a:srgbClr val="000000"/>
                          </a:solidFill>
                          <a:latin typeface="Calibri"/>
                        </a:rPr>
                        <a:t>STP</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400" b="1" i="0" u="none" strike="noStrike">
                          <a:solidFill>
                            <a:srgbClr val="000000"/>
                          </a:solidFill>
                          <a:latin typeface="Calibri"/>
                        </a:rPr>
                        <a:t>Blank Corrected</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400" b="1" i="0" u="none" strike="noStrike">
                          <a:solidFill>
                            <a:srgbClr val="000000"/>
                          </a:solidFill>
                          <a:latin typeface="Calibri"/>
                        </a:rPr>
                        <a:t>Flow Rate</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400" b="1" i="0" u="none" strike="noStrike">
                          <a:solidFill>
                            <a:srgbClr val="000000"/>
                          </a:solidFill>
                          <a:latin typeface="Calibri"/>
                        </a:rPr>
                        <a:t>Date</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400" b="1" i="0" u="none" strike="noStrike">
                          <a:solidFill>
                            <a:srgbClr val="000000"/>
                          </a:solidFill>
                          <a:latin typeface="Calibri"/>
                        </a:rPr>
                        <a:t>Size cut</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09">
                <a:tc>
                  <a:txBody>
                    <a:bodyPr/>
                    <a:lstStyle/>
                    <a:p>
                      <a:pPr algn="l" fontAlgn="t"/>
                      <a:r>
                        <a:rPr lang="en-CA" sz="1600" b="0" i="1" u="none" strike="noStrike" dirty="0">
                          <a:solidFill>
                            <a:srgbClr val="000000"/>
                          </a:solidFill>
                          <a:latin typeface="Calibri"/>
                        </a:rPr>
                        <a:t>CANCP</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7 days</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1100-1100</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STP  (25°C)</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no</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1.1m**3/min</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CA" sz="1600" b="0" i="0" u="none" strike="noStrike">
                          <a:solidFill>
                            <a:srgbClr val="000000"/>
                          </a:solidFill>
                          <a:latin typeface="Calibri"/>
                        </a:rPr>
                        <a:t>1993</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smtClean="0">
                          <a:solidFill>
                            <a:srgbClr val="000000"/>
                          </a:solidFill>
                          <a:latin typeface="Calibri"/>
                        </a:rPr>
                        <a:t> 10µm</a:t>
                      </a:r>
                      <a:endParaRPr lang="en-CA" sz="1600" b="0" i="0" u="none" strike="noStrike" dirty="0">
                        <a:solidFill>
                          <a:srgbClr val="000000"/>
                        </a:solidFill>
                        <a:latin typeface="Calibri"/>
                      </a:endParaRP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317">
                <a:tc>
                  <a:txBody>
                    <a:bodyPr/>
                    <a:lstStyle/>
                    <a:p>
                      <a:pPr algn="l" fontAlgn="t"/>
                      <a:r>
                        <a:rPr lang="en-CA" sz="1600" b="0" i="1" u="none" strike="noStrike" dirty="0">
                          <a:solidFill>
                            <a:srgbClr val="000000"/>
                          </a:solidFill>
                          <a:latin typeface="Calibri"/>
                        </a:rPr>
                        <a:t>CAPMoN</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24hr</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0800-0800</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STP  ( 0°C)</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yes</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25l/min</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CA" sz="1600" b="0" i="0" u="none" strike="noStrike">
                          <a:solidFill>
                            <a:srgbClr val="000000"/>
                          </a:solidFill>
                          <a:latin typeface="Calibri"/>
                        </a:rPr>
                        <a:t>1979</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smtClean="0">
                          <a:solidFill>
                            <a:srgbClr val="000000"/>
                          </a:solidFill>
                          <a:latin typeface="Calibri"/>
                        </a:rPr>
                        <a:t> ND</a:t>
                      </a:r>
                      <a:endParaRPr lang="en-CA" sz="1600" b="0" i="0" u="none" strike="noStrike" dirty="0">
                        <a:solidFill>
                          <a:srgbClr val="000000"/>
                        </a:solidFill>
                        <a:latin typeface="Calibri"/>
                      </a:endParaRP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8633">
                <a:tc>
                  <a:txBody>
                    <a:bodyPr/>
                    <a:lstStyle/>
                    <a:p>
                      <a:pPr algn="l" fontAlgn="t"/>
                      <a:r>
                        <a:rPr lang="en-CA" sz="1600" b="0" i="1" u="none" strike="noStrike" dirty="0" err="1">
                          <a:solidFill>
                            <a:srgbClr val="000000"/>
                          </a:solidFill>
                          <a:latin typeface="Calibri"/>
                        </a:rPr>
                        <a:t>CASTNet</a:t>
                      </a:r>
                      <a:endParaRPr lang="en-CA" sz="1600" b="0" i="1" u="none" strike="noStrike" dirty="0">
                        <a:solidFill>
                          <a:srgbClr val="000000"/>
                        </a:solidFill>
                        <a:latin typeface="Calibri"/>
                      </a:endParaRP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7 days</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0800-0800</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STP (25°C)</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yes</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1.5l/min (E), 3l/min (W)</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CA" sz="1600" b="0" i="0" u="none" strike="noStrike">
                          <a:solidFill>
                            <a:srgbClr val="000000"/>
                          </a:solidFill>
                          <a:latin typeface="Calibri"/>
                        </a:rPr>
                        <a:t>1987</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smtClean="0">
                          <a:solidFill>
                            <a:srgbClr val="000000"/>
                          </a:solidFill>
                          <a:latin typeface="Calibri"/>
                        </a:rPr>
                        <a:t> ND</a:t>
                      </a:r>
                      <a:endParaRPr lang="en-CA" sz="1600" b="0" i="0" u="none" strike="noStrike" dirty="0">
                        <a:solidFill>
                          <a:srgbClr val="000000"/>
                        </a:solidFill>
                        <a:latin typeface="Calibri"/>
                      </a:endParaRP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09">
                <a:tc>
                  <a:txBody>
                    <a:bodyPr/>
                    <a:lstStyle/>
                    <a:p>
                      <a:pPr algn="l" fontAlgn="t"/>
                      <a:r>
                        <a:rPr lang="en-CA" sz="1600" b="0" i="1" u="none" strike="noStrike" dirty="0">
                          <a:solidFill>
                            <a:srgbClr val="000000"/>
                          </a:solidFill>
                          <a:latin typeface="Calibri"/>
                        </a:rPr>
                        <a:t>FPNT</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24hr</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0800-0800</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STP (25°C)</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no</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8.8l/min</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1988 - 1990</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smtClean="0">
                          <a:solidFill>
                            <a:srgbClr val="000000"/>
                          </a:solidFill>
                          <a:latin typeface="Calibri"/>
                        </a:rPr>
                        <a:t> 2.5µm</a:t>
                      </a:r>
                      <a:endParaRPr lang="en-CA" sz="1600" b="0" i="0" u="none" strike="noStrike" dirty="0">
                        <a:solidFill>
                          <a:srgbClr val="000000"/>
                        </a:solidFill>
                        <a:latin typeface="Calibri"/>
                      </a:endParaRP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09">
                <a:tc>
                  <a:txBody>
                    <a:bodyPr/>
                    <a:lstStyle/>
                    <a:p>
                      <a:pPr algn="l" fontAlgn="t"/>
                      <a:r>
                        <a:rPr lang="en-CA" sz="1600" b="0" i="1" u="none" strike="noStrike" dirty="0" err="1">
                          <a:solidFill>
                            <a:srgbClr val="000000"/>
                          </a:solidFill>
                          <a:latin typeface="Calibri"/>
                        </a:rPr>
                        <a:t>GAViM</a:t>
                      </a:r>
                      <a:endParaRPr lang="en-CA" sz="1600" b="0" i="1" u="none" strike="noStrike" dirty="0">
                        <a:solidFill>
                          <a:srgbClr val="000000"/>
                        </a:solidFill>
                        <a:latin typeface="Calibri"/>
                      </a:endParaRP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24hr</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0001-2359</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err="1">
                          <a:solidFill>
                            <a:srgbClr val="000000"/>
                          </a:solidFill>
                          <a:latin typeface="Calibri"/>
                        </a:rPr>
                        <a:t>Amb</a:t>
                      </a:r>
                      <a:r>
                        <a:rPr lang="en-CA" sz="1600" b="0" i="0" u="none" strike="noStrike" dirty="0">
                          <a:solidFill>
                            <a:srgbClr val="000000"/>
                          </a:solidFill>
                          <a:latin typeface="Calibri"/>
                        </a:rPr>
                        <a:t>.</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no</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22.9l/min,</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1994 - 2001</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smtClean="0">
                          <a:solidFill>
                            <a:srgbClr val="000000"/>
                          </a:solidFill>
                          <a:latin typeface="Calibri"/>
                        </a:rPr>
                        <a:t> 2.5µm</a:t>
                      </a:r>
                      <a:endParaRPr lang="en-CA" sz="1600" b="0" i="0" u="none" strike="noStrike" dirty="0">
                        <a:solidFill>
                          <a:srgbClr val="000000"/>
                        </a:solidFill>
                        <a:latin typeface="Calibri"/>
                      </a:endParaRP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317">
                <a:tc>
                  <a:txBody>
                    <a:bodyPr/>
                    <a:lstStyle/>
                    <a:p>
                      <a:pPr algn="l" fontAlgn="t"/>
                      <a:r>
                        <a:rPr lang="en-CA" sz="1600" b="0" i="1" u="none" strike="noStrike">
                          <a:solidFill>
                            <a:srgbClr val="000000"/>
                          </a:solidFill>
                          <a:latin typeface="Calibri"/>
                        </a:rPr>
                        <a:t>IADN-A</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24hr</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0800-0800</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STP  ( 0°C)</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yes &amp; no</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 </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CA" sz="1600" b="0" i="0" u="none" strike="noStrike">
                          <a:solidFill>
                            <a:srgbClr val="000000"/>
                          </a:solidFill>
                          <a:latin typeface="Calibri"/>
                        </a:rPr>
                        <a:t>1988</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smtClean="0">
                          <a:solidFill>
                            <a:srgbClr val="000000"/>
                          </a:solidFill>
                          <a:latin typeface="Calibri"/>
                        </a:rPr>
                        <a:t> ND</a:t>
                      </a:r>
                      <a:r>
                        <a:rPr lang="en-CA" sz="1600" b="0" i="0" u="none" strike="noStrike" dirty="0">
                          <a:solidFill>
                            <a:srgbClr val="000000"/>
                          </a:solidFill>
                          <a:latin typeface="Calibri"/>
                        </a:rPr>
                        <a:t>, 10µm</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9277">
                <a:tc>
                  <a:txBody>
                    <a:bodyPr/>
                    <a:lstStyle/>
                    <a:p>
                      <a:pPr algn="l" fontAlgn="t"/>
                      <a:r>
                        <a:rPr lang="en-CA" sz="1600" b="0" i="1" u="none" strike="noStrike">
                          <a:solidFill>
                            <a:srgbClr val="000000"/>
                          </a:solidFill>
                          <a:latin typeface="Calibri"/>
                        </a:rPr>
                        <a:t>IMPROVE</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24hr</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0000-0000</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err="1">
                          <a:solidFill>
                            <a:srgbClr val="000000"/>
                          </a:solidFill>
                          <a:latin typeface="Calibri"/>
                        </a:rPr>
                        <a:t>Amb</a:t>
                      </a:r>
                      <a:r>
                        <a:rPr lang="en-CA" sz="1600" b="0" i="0" u="none" strike="noStrike" dirty="0">
                          <a:solidFill>
                            <a:srgbClr val="000000"/>
                          </a:solidFill>
                          <a:latin typeface="Calibri"/>
                        </a:rPr>
                        <a:t>.</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no</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22.8l/min, 16.9l/min</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CA" sz="1600" b="0" i="0" u="none" strike="noStrike" dirty="0">
                          <a:solidFill>
                            <a:srgbClr val="000000"/>
                          </a:solidFill>
                          <a:latin typeface="Calibri"/>
                        </a:rPr>
                        <a:t>1988</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smtClean="0">
                          <a:solidFill>
                            <a:srgbClr val="000000"/>
                          </a:solidFill>
                          <a:latin typeface="Calibri"/>
                        </a:rPr>
                        <a:t> 2.6µm</a:t>
                      </a:r>
                      <a:r>
                        <a:rPr lang="en-CA" sz="1600" b="0" i="0" u="none" strike="noStrike" dirty="0">
                          <a:solidFill>
                            <a:srgbClr val="000000"/>
                          </a:solidFill>
                          <a:latin typeface="Calibri"/>
                        </a:rPr>
                        <a:t>, 10µm</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8633">
                <a:tc>
                  <a:txBody>
                    <a:bodyPr/>
                    <a:lstStyle/>
                    <a:p>
                      <a:pPr algn="l" fontAlgn="t"/>
                      <a:r>
                        <a:rPr lang="en-CA" sz="1600" b="0" i="1" u="none" strike="noStrike">
                          <a:solidFill>
                            <a:srgbClr val="000000"/>
                          </a:solidFill>
                          <a:latin typeface="Calibri"/>
                        </a:rPr>
                        <a:t>NAPS</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24hr</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0000-0000 or 0800-0800</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a:solidFill>
                            <a:srgbClr val="000000"/>
                          </a:solidFill>
                          <a:latin typeface="Calibri"/>
                        </a:rPr>
                        <a:t>STP (25°C)</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no</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a:solidFill>
                            <a:srgbClr val="000000"/>
                          </a:solidFill>
                          <a:latin typeface="Calibri"/>
                        </a:rPr>
                        <a:t>16.7l/min.</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CA" sz="1600" b="0" i="0" u="none" strike="noStrike" dirty="0">
                          <a:solidFill>
                            <a:srgbClr val="000000"/>
                          </a:solidFill>
                          <a:latin typeface="Calibri"/>
                        </a:rPr>
                        <a:t>1992</a:t>
                      </a: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1600" b="0" i="0" u="none" strike="noStrike" dirty="0" smtClean="0">
                          <a:solidFill>
                            <a:srgbClr val="000000"/>
                          </a:solidFill>
                          <a:latin typeface="Calibri"/>
                        </a:rPr>
                        <a:t> 2.5µm</a:t>
                      </a:r>
                      <a:endParaRPr lang="en-CA" sz="1600" b="0" i="0" u="none" strike="noStrike" dirty="0">
                        <a:solidFill>
                          <a:srgbClr val="000000"/>
                        </a:solidFill>
                        <a:latin typeface="Calibri"/>
                      </a:endParaRPr>
                    </a:p>
                  </a:txBody>
                  <a:tcPr marL="4838" marR="4838" marT="48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Sources: Example</a:t>
            </a:r>
            <a:endParaRPr lang="en-CA" dirty="0"/>
          </a:p>
        </p:txBody>
      </p:sp>
      <p:pic>
        <p:nvPicPr>
          <p:cNvPr id="3074" name="Picture 2"/>
          <p:cNvPicPr>
            <a:picLocks noChangeAspect="1" noChangeArrowheads="1"/>
          </p:cNvPicPr>
          <p:nvPr/>
        </p:nvPicPr>
        <p:blipFill>
          <a:blip r:embed="rId2" cstate="print"/>
          <a:srcRect/>
          <a:stretch>
            <a:fillRect/>
          </a:stretch>
        </p:blipFill>
        <p:spPr bwMode="auto">
          <a:xfrm>
            <a:off x="1066800" y="1524000"/>
            <a:ext cx="7391400" cy="4048125"/>
          </a:xfrm>
          <a:prstGeom prst="rect">
            <a:avLst/>
          </a:prstGeom>
          <a:noFill/>
          <a:ln w="9525">
            <a:noFill/>
            <a:miter lim="800000"/>
            <a:headEnd/>
            <a:tailEnd/>
          </a:ln>
        </p:spPr>
      </p:pic>
      <p:sp>
        <p:nvSpPr>
          <p:cNvPr id="5" name="TextBox 4"/>
          <p:cNvSpPr txBox="1"/>
          <p:nvPr/>
        </p:nvSpPr>
        <p:spPr>
          <a:xfrm>
            <a:off x="1981200" y="5715000"/>
            <a:ext cx="5442516" cy="646331"/>
          </a:xfrm>
          <a:prstGeom prst="rect">
            <a:avLst/>
          </a:prstGeom>
          <a:noFill/>
        </p:spPr>
        <p:txBody>
          <a:bodyPr wrap="none" rtlCol="0">
            <a:spAutoFit/>
          </a:bodyPr>
          <a:lstStyle/>
          <a:p>
            <a:r>
              <a:rPr lang="en-CA" dirty="0" smtClean="0"/>
              <a:t>Network of Monitoring Sites Used to Create Graphs</a:t>
            </a:r>
          </a:p>
          <a:p>
            <a:r>
              <a:rPr lang="en-CA" dirty="0" smtClean="0"/>
              <a:t>of Ambient Ozone, NOx and VOC Levels</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NAtChem</a:t>
            </a:r>
            <a:endParaRPr lang="en-CA" dirty="0"/>
          </a:p>
        </p:txBody>
      </p:sp>
      <p:pic>
        <p:nvPicPr>
          <p:cNvPr id="4098" name="Picture 2"/>
          <p:cNvPicPr>
            <a:picLocks noChangeAspect="1" noChangeArrowheads="1"/>
          </p:cNvPicPr>
          <p:nvPr/>
        </p:nvPicPr>
        <p:blipFill>
          <a:blip r:embed="rId3" cstate="print"/>
          <a:srcRect l="64375" t="14074" r="15208" b="8148"/>
          <a:stretch>
            <a:fillRect/>
          </a:stretch>
        </p:blipFill>
        <p:spPr bwMode="auto">
          <a:xfrm>
            <a:off x="1676400" y="1524000"/>
            <a:ext cx="6248400" cy="4953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TotalTime>
  <Words>1586</Words>
  <Application>Microsoft Office PowerPoint</Application>
  <PresentationFormat>On-screen Show (4:3)</PresentationFormat>
  <Paragraphs>370</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AQS Conference 2012</vt:lpstr>
      <vt:lpstr>Reports and Publications</vt:lpstr>
      <vt:lpstr>Model Evaluation</vt:lpstr>
      <vt:lpstr>International Agreements</vt:lpstr>
      <vt:lpstr>Publications</vt:lpstr>
      <vt:lpstr>Data Sources: Particulate Matter &amp; Toxics Networks</vt:lpstr>
      <vt:lpstr>Data Sources: Particulate Matter &amp; Toxics Networks</vt:lpstr>
      <vt:lpstr>Data Sources: Example</vt:lpstr>
      <vt:lpstr>NAtChem</vt:lpstr>
      <vt:lpstr>US Data Source: AQS</vt:lpstr>
      <vt:lpstr>Read AQS Data</vt:lpstr>
      <vt:lpstr>Read AQS Data</vt:lpstr>
      <vt:lpstr>Read AQS Data</vt:lpstr>
      <vt:lpstr>Assign Metadata Fields</vt:lpstr>
      <vt:lpstr>Assign Metadata and Transform Data</vt:lpstr>
      <vt:lpstr>Map to NAtChem Metadata Fields</vt:lpstr>
      <vt:lpstr>Map to NAtChem Metadata Fields</vt:lpstr>
      <vt:lpstr>NAtChem Database</vt:lpstr>
      <vt:lpstr>NAtChem Database Facility</vt:lpstr>
      <vt:lpstr>NAtChem Database </vt:lpstr>
      <vt:lpstr>Integrating US and Canadian air monitoring data: sources</vt:lpstr>
      <vt:lpstr>Summary </vt:lpstr>
      <vt:lpstr>References</vt:lpstr>
    </vt:vector>
  </TitlesOfParts>
  <Company>Environment Canada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US and Canadian Air Monitoring Data</dc:title>
  <dc:subject>Data Management for Environmental Measurements</dc:subject>
  <dc:creator>Bill Sukloff</dc:creator>
  <cp:keywords>NAtChem; AQS</cp:keywords>
  <cp:lastModifiedBy>bills</cp:lastModifiedBy>
  <cp:revision>64</cp:revision>
  <dcterms:created xsi:type="dcterms:W3CDTF">2012-07-26T16:56:55Z</dcterms:created>
  <dcterms:modified xsi:type="dcterms:W3CDTF">2012-09-05T14:28:56Z</dcterms:modified>
</cp:coreProperties>
</file>